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65" r:id="rId3"/>
    <p:sldId id="302" r:id="rId4"/>
    <p:sldId id="301" r:id="rId5"/>
    <p:sldId id="300" r:id="rId6"/>
    <p:sldId id="304" r:id="rId7"/>
    <p:sldId id="305" r:id="rId8"/>
    <p:sldId id="306" r:id="rId9"/>
    <p:sldId id="307" r:id="rId10"/>
    <p:sldId id="308" r:id="rId11"/>
    <p:sldId id="309" r:id="rId12"/>
    <p:sldId id="310" r:id="rId13"/>
    <p:sldId id="311" r:id="rId14"/>
    <p:sldId id="313" r:id="rId15"/>
    <p:sldId id="314" r:id="rId16"/>
    <p:sldId id="315" r:id="rId17"/>
    <p:sldId id="317" r:id="rId18"/>
    <p:sldId id="318" r:id="rId19"/>
    <p:sldId id="312" r:id="rId20"/>
    <p:sldId id="320" r:id="rId21"/>
    <p:sldId id="322" r:id="rId22"/>
    <p:sldId id="323" r:id="rId23"/>
    <p:sldId id="324" r:id="rId24"/>
    <p:sldId id="325" r:id="rId25"/>
    <p:sldId id="319" r:id="rId26"/>
    <p:sldId id="303" r:id="rId27"/>
    <p:sldId id="327" r:id="rId28"/>
    <p:sldId id="328" r:id="rId29"/>
    <p:sldId id="326"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FF9900"/>
    <a:srgbClr val="006600"/>
    <a:srgbClr val="FF5050"/>
    <a:srgbClr val="6600FF"/>
    <a:srgbClr val="FF3300"/>
    <a:srgbClr val="CC6600"/>
    <a:srgbClr val="990000"/>
    <a:srgbClr val="DDDDDD"/>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650" autoAdjust="0"/>
    <p:restoredTop sz="86410"/>
  </p:normalViewPr>
  <p:slideViewPr>
    <p:cSldViewPr>
      <p:cViewPr varScale="1">
        <p:scale>
          <a:sx n="116" d="100"/>
          <a:sy n="116" d="100"/>
        </p:scale>
        <p:origin x="209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44019B-A13F-4AF0-9D10-F1E82F7E4665}" type="datetimeFigureOut">
              <a:rPr lang="el-GR" smtClean="0"/>
              <a:t>24/4/2016</a:t>
            </a:fld>
            <a:endParaRPr lang="el-G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DF272D-FDE6-41B1-BBD5-E290DDBE8168}" type="slidenum">
              <a:rPr lang="el-GR" smtClean="0"/>
              <a:t>‹#›</a:t>
            </a:fld>
            <a:endParaRPr lang="el-GR"/>
          </a:p>
        </p:txBody>
      </p:sp>
    </p:spTree>
    <p:extLst>
      <p:ext uri="{BB962C8B-B14F-4D97-AF65-F5344CB8AC3E}">
        <p14:creationId xmlns:p14="http://schemas.microsoft.com/office/powerpoint/2010/main" val="754751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42DF272D-FDE6-41B1-BBD5-E290DDBE8168}" type="slidenum">
              <a:rPr lang="el-GR" smtClean="0"/>
              <a:t>1</a:t>
            </a:fld>
            <a:endParaRPr lang="el-GR"/>
          </a:p>
        </p:txBody>
      </p:sp>
    </p:spTree>
    <p:extLst>
      <p:ext uri="{BB962C8B-B14F-4D97-AF65-F5344CB8AC3E}">
        <p14:creationId xmlns:p14="http://schemas.microsoft.com/office/powerpoint/2010/main" val="1211490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42DF272D-FDE6-41B1-BBD5-E290DDBE8168}" type="slidenum">
              <a:rPr lang="el-GR" smtClean="0"/>
              <a:t>2</a:t>
            </a:fld>
            <a:endParaRPr lang="el-GR"/>
          </a:p>
        </p:txBody>
      </p:sp>
    </p:spTree>
    <p:extLst>
      <p:ext uri="{BB962C8B-B14F-4D97-AF65-F5344CB8AC3E}">
        <p14:creationId xmlns:p14="http://schemas.microsoft.com/office/powerpoint/2010/main" val="4068369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6A2446-90EB-49B0-B711-5AFEB03F62E0}" type="slidenum">
              <a:rPr lang="en-US"/>
              <a:pPr>
                <a:defRPr/>
              </a:pPr>
              <a:t>‹#›</a:t>
            </a:fld>
            <a:endParaRPr lang="en-US"/>
          </a:p>
        </p:txBody>
      </p:sp>
    </p:spTree>
    <p:extLst>
      <p:ext uri="{BB962C8B-B14F-4D97-AF65-F5344CB8AC3E}">
        <p14:creationId xmlns:p14="http://schemas.microsoft.com/office/powerpoint/2010/main" val="4226473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87A7E5-BC34-4F75-A5DF-381B25048DFD}" type="slidenum">
              <a:rPr lang="en-US"/>
              <a:pPr>
                <a:defRPr/>
              </a:pPr>
              <a:t>‹#›</a:t>
            </a:fld>
            <a:endParaRPr lang="en-US"/>
          </a:p>
        </p:txBody>
      </p:sp>
    </p:spTree>
    <p:extLst>
      <p:ext uri="{BB962C8B-B14F-4D97-AF65-F5344CB8AC3E}">
        <p14:creationId xmlns:p14="http://schemas.microsoft.com/office/powerpoint/2010/main" val="4047401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1DFEDB-0B2D-4F77-BBF9-D23D9AE17E13}" type="slidenum">
              <a:rPr lang="en-US"/>
              <a:pPr>
                <a:defRPr/>
              </a:pPr>
              <a:t>‹#›</a:t>
            </a:fld>
            <a:endParaRPr lang="en-US"/>
          </a:p>
        </p:txBody>
      </p:sp>
    </p:spTree>
    <p:extLst>
      <p:ext uri="{BB962C8B-B14F-4D97-AF65-F5344CB8AC3E}">
        <p14:creationId xmlns:p14="http://schemas.microsoft.com/office/powerpoint/2010/main" val="3509825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F51568-741D-45E3-A874-F2DEFA155A43}" type="slidenum">
              <a:rPr lang="en-US"/>
              <a:pPr>
                <a:defRPr/>
              </a:pPr>
              <a:t>‹#›</a:t>
            </a:fld>
            <a:endParaRPr lang="en-US"/>
          </a:p>
        </p:txBody>
      </p:sp>
    </p:spTree>
    <p:extLst>
      <p:ext uri="{BB962C8B-B14F-4D97-AF65-F5344CB8AC3E}">
        <p14:creationId xmlns:p14="http://schemas.microsoft.com/office/powerpoint/2010/main" val="60586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0329D3-7763-494E-A10B-B9D7A7CD71CA}" type="slidenum">
              <a:rPr lang="en-US"/>
              <a:pPr>
                <a:defRPr/>
              </a:pPr>
              <a:t>‹#›</a:t>
            </a:fld>
            <a:endParaRPr lang="en-US"/>
          </a:p>
        </p:txBody>
      </p:sp>
    </p:spTree>
    <p:extLst>
      <p:ext uri="{BB962C8B-B14F-4D97-AF65-F5344CB8AC3E}">
        <p14:creationId xmlns:p14="http://schemas.microsoft.com/office/powerpoint/2010/main" val="3347136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A7017D-34C9-44A3-A378-2468A21BDFBB}" type="slidenum">
              <a:rPr lang="en-US"/>
              <a:pPr>
                <a:defRPr/>
              </a:pPr>
              <a:t>‹#›</a:t>
            </a:fld>
            <a:endParaRPr lang="en-US"/>
          </a:p>
        </p:txBody>
      </p:sp>
    </p:spTree>
    <p:extLst>
      <p:ext uri="{BB962C8B-B14F-4D97-AF65-F5344CB8AC3E}">
        <p14:creationId xmlns:p14="http://schemas.microsoft.com/office/powerpoint/2010/main" val="3897663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588B000-D3F1-4E6A-B4C6-8034492CA0F2}" type="slidenum">
              <a:rPr lang="en-US"/>
              <a:pPr>
                <a:defRPr/>
              </a:pPr>
              <a:t>‹#›</a:t>
            </a:fld>
            <a:endParaRPr lang="en-US"/>
          </a:p>
        </p:txBody>
      </p:sp>
    </p:spTree>
    <p:extLst>
      <p:ext uri="{BB962C8B-B14F-4D97-AF65-F5344CB8AC3E}">
        <p14:creationId xmlns:p14="http://schemas.microsoft.com/office/powerpoint/2010/main" val="2861138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CC2BFD2-4E2B-438A-98C8-3DA724D29B29}" type="slidenum">
              <a:rPr lang="en-US"/>
              <a:pPr>
                <a:defRPr/>
              </a:pPr>
              <a:t>‹#›</a:t>
            </a:fld>
            <a:endParaRPr lang="en-US"/>
          </a:p>
        </p:txBody>
      </p:sp>
    </p:spTree>
    <p:extLst>
      <p:ext uri="{BB962C8B-B14F-4D97-AF65-F5344CB8AC3E}">
        <p14:creationId xmlns:p14="http://schemas.microsoft.com/office/powerpoint/2010/main" val="4040798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BD6595-AE6E-488D-9B3D-6D4E168291B7}" type="slidenum">
              <a:rPr lang="en-US"/>
              <a:pPr>
                <a:defRPr/>
              </a:pPr>
              <a:t>‹#›</a:t>
            </a:fld>
            <a:endParaRPr lang="en-US"/>
          </a:p>
        </p:txBody>
      </p:sp>
    </p:spTree>
    <p:extLst>
      <p:ext uri="{BB962C8B-B14F-4D97-AF65-F5344CB8AC3E}">
        <p14:creationId xmlns:p14="http://schemas.microsoft.com/office/powerpoint/2010/main" val="2145516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DB331A7-65BB-4088-A165-756CE90B7F55}" type="slidenum">
              <a:rPr lang="en-US"/>
              <a:pPr>
                <a:defRPr/>
              </a:pPr>
              <a:t>‹#›</a:t>
            </a:fld>
            <a:endParaRPr lang="en-US"/>
          </a:p>
        </p:txBody>
      </p:sp>
    </p:spTree>
    <p:extLst>
      <p:ext uri="{BB962C8B-B14F-4D97-AF65-F5344CB8AC3E}">
        <p14:creationId xmlns:p14="http://schemas.microsoft.com/office/powerpoint/2010/main" val="1815500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AE856F-508E-4AE0-A5C1-54F892F5DD23}" type="slidenum">
              <a:rPr lang="en-US"/>
              <a:pPr>
                <a:defRPr/>
              </a:pPr>
              <a:t>‹#›</a:t>
            </a:fld>
            <a:endParaRPr lang="en-US"/>
          </a:p>
        </p:txBody>
      </p:sp>
    </p:spTree>
    <p:extLst>
      <p:ext uri="{BB962C8B-B14F-4D97-AF65-F5344CB8AC3E}">
        <p14:creationId xmlns:p14="http://schemas.microsoft.com/office/powerpoint/2010/main" val="1793296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E2D236BA-3F29-46CE-9002-589CAC6762B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Text Box 10"/>
          <p:cNvSpPr txBox="1">
            <a:spLocks noChangeArrowheads="1"/>
          </p:cNvSpPr>
          <p:nvPr/>
        </p:nvSpPr>
        <p:spPr bwMode="auto">
          <a:xfrm>
            <a:off x="0" y="115888"/>
            <a:ext cx="91440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l-GR" sz="2600" b="1" dirty="0" smtClean="0">
                <a:solidFill>
                  <a:srgbClr val="006600"/>
                </a:solidFill>
                <a:effectLst>
                  <a:outerShdw blurRad="38100" dist="38100" dir="2700000" algn="tl">
                    <a:srgbClr val="C0C0C0"/>
                  </a:outerShdw>
                </a:effectLst>
                <a:latin typeface="Book Antiqua" pitchFamily="18" charset="0"/>
              </a:rPr>
              <a:t>2</a:t>
            </a:r>
            <a:r>
              <a:rPr lang="el-GR" sz="2600" b="1" baseline="30000" dirty="0" smtClean="0">
                <a:solidFill>
                  <a:srgbClr val="006600"/>
                </a:solidFill>
                <a:effectLst>
                  <a:outerShdw blurRad="38100" dist="38100" dir="2700000" algn="tl">
                    <a:srgbClr val="C0C0C0"/>
                  </a:outerShdw>
                </a:effectLst>
                <a:latin typeface="Book Antiqua" pitchFamily="18" charset="0"/>
              </a:rPr>
              <a:t>ο</a:t>
            </a:r>
            <a:r>
              <a:rPr lang="el-GR" sz="2600" b="1" dirty="0" smtClean="0">
                <a:solidFill>
                  <a:srgbClr val="006600"/>
                </a:solidFill>
                <a:effectLst>
                  <a:outerShdw blurRad="38100" dist="38100" dir="2700000" algn="tl">
                    <a:srgbClr val="C0C0C0"/>
                  </a:outerShdw>
                </a:effectLst>
                <a:latin typeface="Book Antiqua" pitchFamily="18" charset="0"/>
              </a:rPr>
              <a:t> Λύκειο Νέας Ιωνίας</a:t>
            </a:r>
            <a:endParaRPr lang="en-US" sz="2600" b="1" dirty="0">
              <a:solidFill>
                <a:srgbClr val="006600"/>
              </a:solidFill>
              <a:effectLst>
                <a:outerShdw blurRad="38100" dist="38100" dir="2700000" algn="tl">
                  <a:srgbClr val="C0C0C0"/>
                </a:outerShdw>
              </a:effectLst>
              <a:latin typeface="Book Antiqua" pitchFamily="18" charset="0"/>
            </a:endParaRPr>
          </a:p>
        </p:txBody>
      </p:sp>
      <p:sp>
        <p:nvSpPr>
          <p:cNvPr id="5" name="Text Box 10"/>
          <p:cNvSpPr txBox="1">
            <a:spLocks noChangeArrowheads="1"/>
          </p:cNvSpPr>
          <p:nvPr/>
        </p:nvSpPr>
        <p:spPr bwMode="auto">
          <a:xfrm>
            <a:off x="70793" y="970783"/>
            <a:ext cx="9144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l-GR" sz="3200" b="1" i="1" dirty="0" smtClean="0">
                <a:solidFill>
                  <a:srgbClr val="7030A0"/>
                </a:solidFill>
                <a:effectLst>
                  <a:outerShdw blurRad="38100" dist="38100" dir="2700000" algn="tl">
                    <a:srgbClr val="C0C0C0"/>
                  </a:outerShdw>
                </a:effectLst>
                <a:latin typeface="Book Antiqua" pitchFamily="18" charset="0"/>
              </a:rPr>
              <a:t>Το μοντέρνο και σύγχρονο στη σκέψη και τις τέχνες του 20</a:t>
            </a:r>
            <a:r>
              <a:rPr lang="el-GR" sz="3200" b="1" i="1" baseline="30000" dirty="0" smtClean="0">
                <a:solidFill>
                  <a:srgbClr val="7030A0"/>
                </a:solidFill>
                <a:effectLst>
                  <a:outerShdw blurRad="38100" dist="38100" dir="2700000" algn="tl">
                    <a:srgbClr val="C0C0C0"/>
                  </a:outerShdw>
                </a:effectLst>
                <a:latin typeface="Book Antiqua" pitchFamily="18" charset="0"/>
              </a:rPr>
              <a:t>ου</a:t>
            </a:r>
            <a:r>
              <a:rPr lang="el-GR" sz="3200" b="1" i="1" dirty="0" smtClean="0">
                <a:solidFill>
                  <a:srgbClr val="7030A0"/>
                </a:solidFill>
                <a:effectLst>
                  <a:outerShdw blurRad="38100" dist="38100" dir="2700000" algn="tl">
                    <a:srgbClr val="C0C0C0"/>
                  </a:outerShdw>
                </a:effectLst>
                <a:latin typeface="Book Antiqua" pitchFamily="18" charset="0"/>
              </a:rPr>
              <a:t> αιώνα</a:t>
            </a:r>
          </a:p>
          <a:p>
            <a:pPr algn="ctr">
              <a:spcBef>
                <a:spcPct val="50000"/>
              </a:spcBef>
              <a:defRPr/>
            </a:pPr>
            <a:endParaRPr lang="el-GR" sz="600" b="1" dirty="0" smtClean="0">
              <a:solidFill>
                <a:schemeClr val="tx1">
                  <a:lumMod val="85000"/>
                  <a:lumOff val="15000"/>
                </a:schemeClr>
              </a:solidFill>
              <a:effectLst>
                <a:outerShdw blurRad="38100" dist="38100" dir="2700000" algn="tl">
                  <a:srgbClr val="C0C0C0"/>
                </a:outerShdw>
              </a:effectLst>
              <a:latin typeface="Book Antiqua" pitchFamily="18" charset="0"/>
            </a:endParaRPr>
          </a:p>
          <a:p>
            <a:pPr algn="ctr">
              <a:spcBef>
                <a:spcPct val="50000"/>
              </a:spcBef>
              <a:defRPr/>
            </a:pPr>
            <a:r>
              <a:rPr lang="el-GR" sz="2600" b="1" dirty="0" smtClean="0">
                <a:solidFill>
                  <a:schemeClr val="tx1">
                    <a:lumMod val="85000"/>
                    <a:lumOff val="15000"/>
                  </a:schemeClr>
                </a:solidFill>
                <a:effectLst>
                  <a:outerShdw blurRad="38100" dist="38100" dir="2700000" algn="tl">
                    <a:srgbClr val="C0C0C0"/>
                  </a:outerShdw>
                </a:effectLst>
                <a:latin typeface="Book Antiqua" pitchFamily="18" charset="0"/>
              </a:rPr>
              <a:t>Ερευνητική εργασία</a:t>
            </a:r>
            <a:endParaRPr lang="en-US" sz="2600" b="1" dirty="0">
              <a:solidFill>
                <a:schemeClr val="tx1">
                  <a:lumMod val="85000"/>
                  <a:lumOff val="15000"/>
                </a:schemeClr>
              </a:solidFill>
              <a:effectLst>
                <a:outerShdw blurRad="38100" dist="38100" dir="2700000" algn="tl">
                  <a:srgbClr val="C0C0C0"/>
                </a:outerShdw>
              </a:effectLst>
              <a:latin typeface="Book Antiqua"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720" y="3063664"/>
            <a:ext cx="5117544" cy="3544721"/>
          </a:xfrm>
          <a:prstGeom prst="rect">
            <a:avLst/>
          </a:prstGeom>
        </p:spPr>
      </p:pic>
      <p:sp>
        <p:nvSpPr>
          <p:cNvPr id="9" name="Text Box 10"/>
          <p:cNvSpPr txBox="1">
            <a:spLocks noChangeArrowheads="1"/>
          </p:cNvSpPr>
          <p:nvPr/>
        </p:nvSpPr>
        <p:spPr bwMode="auto">
          <a:xfrm>
            <a:off x="5868144" y="6608385"/>
            <a:ext cx="331236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defRPr/>
            </a:pPr>
            <a:r>
              <a:rPr lang="en-US" sz="1200" b="1" i="1" dirty="0" err="1" smtClean="0">
                <a:solidFill>
                  <a:schemeClr val="tx1">
                    <a:lumMod val="85000"/>
                    <a:lumOff val="15000"/>
                  </a:schemeClr>
                </a:solidFill>
                <a:effectLst>
                  <a:outerShdw blurRad="38100" dist="38100" dir="2700000" algn="tl">
                    <a:srgbClr val="C0C0C0"/>
                  </a:outerShdw>
                </a:effectLst>
                <a:latin typeface="Book Antiqua" pitchFamily="18" charset="0"/>
              </a:rPr>
              <a:t>Kadinsky</a:t>
            </a:r>
            <a:r>
              <a:rPr lang="en-US" sz="1200" b="1" i="1" dirty="0" smtClean="0">
                <a:solidFill>
                  <a:schemeClr val="tx1">
                    <a:lumMod val="85000"/>
                    <a:lumOff val="15000"/>
                  </a:schemeClr>
                </a:solidFill>
                <a:effectLst>
                  <a:outerShdw blurRad="38100" dist="38100" dir="2700000" algn="tl">
                    <a:srgbClr val="C0C0C0"/>
                  </a:outerShdw>
                </a:effectLst>
                <a:latin typeface="Book Antiqua" pitchFamily="18" charset="0"/>
              </a:rPr>
              <a:t>, </a:t>
            </a:r>
            <a:r>
              <a:rPr lang="en-US" sz="1200" b="1" i="1" dirty="0" err="1" smtClean="0">
                <a:solidFill>
                  <a:schemeClr val="tx1">
                    <a:lumMod val="85000"/>
                    <a:lumOff val="15000"/>
                  </a:schemeClr>
                </a:solidFill>
                <a:effectLst>
                  <a:outerShdw blurRad="38100" dist="38100" dir="2700000" algn="tl">
                    <a:srgbClr val="C0C0C0"/>
                  </a:outerShdw>
                </a:effectLst>
                <a:latin typeface="Book Antiqua" pitchFamily="18" charset="0"/>
              </a:rPr>
              <a:t>Wassily</a:t>
            </a:r>
            <a:r>
              <a:rPr lang="en-US" sz="1200" b="1" i="1" dirty="0" smtClean="0">
                <a:solidFill>
                  <a:schemeClr val="tx1">
                    <a:lumMod val="85000"/>
                    <a:lumOff val="15000"/>
                  </a:schemeClr>
                </a:solidFill>
                <a:effectLst>
                  <a:outerShdw blurRad="38100" dist="38100" dir="2700000" algn="tl">
                    <a:srgbClr val="C0C0C0"/>
                  </a:outerShdw>
                </a:effectLst>
                <a:latin typeface="Book Antiqua" pitchFamily="18" charset="0"/>
              </a:rPr>
              <a:t>, 1923: Composition VIII</a:t>
            </a:r>
            <a:endParaRPr lang="en-US" sz="1200" b="1" i="1" dirty="0">
              <a:solidFill>
                <a:schemeClr val="tx1">
                  <a:lumMod val="85000"/>
                  <a:lumOff val="15000"/>
                </a:schemeClr>
              </a:solidFill>
              <a:effectLst>
                <a:outerShdw blurRad="38100" dist="38100" dir="2700000" algn="tl">
                  <a:srgbClr val="C0C0C0"/>
                </a:outerShdw>
              </a:effectLst>
              <a:latin typeface="Book Antiqu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620688"/>
            <a:ext cx="8712968" cy="5678478"/>
          </a:xfrm>
          <a:prstGeom prst="rect">
            <a:avLst/>
          </a:prstGeom>
          <a:noFill/>
        </p:spPr>
        <p:txBody>
          <a:bodyPr wrap="square" rtlCol="0">
            <a:spAutoFit/>
          </a:bodyPr>
          <a:lstStyle/>
          <a:p>
            <a:pPr algn="just">
              <a:lnSpc>
                <a:spcPct val="150000"/>
              </a:lnSpc>
            </a:pPr>
            <a:r>
              <a:rPr lang="el-GR" sz="2200" b="1" dirty="0">
                <a:solidFill>
                  <a:srgbClr val="002060"/>
                </a:solidFill>
                <a:latin typeface="Book Antiqua" panose="02040602050305030304" pitchFamily="18" charset="0"/>
              </a:rPr>
              <a:t>Αναμφίβολα, πολλές από τις επαγγελίες του Διαφωτισμού, όπως η κατάκτηση της ελευθερίας και της αυτονομίας για άτομα και λαούς, η επίτευξη της ευημερίας για πολλούς, η ανεκτικότητα για τους άλλους, η εξασφάλιση της δημοκρατίας και της ειρήνης, βρήκαν τρόπο πραγμάτωσης – με αρκετή καθυστέρηση, ομολογουμένως – στο δεύτερο μισό του 20</a:t>
            </a:r>
            <a:r>
              <a:rPr lang="el-GR" sz="2200" b="1" baseline="30000" dirty="0">
                <a:solidFill>
                  <a:srgbClr val="002060"/>
                </a:solidFill>
                <a:latin typeface="Book Antiqua" panose="02040602050305030304" pitchFamily="18" charset="0"/>
              </a:rPr>
              <a:t>ου</a:t>
            </a:r>
            <a:r>
              <a:rPr lang="el-GR" sz="2200" b="1" dirty="0">
                <a:solidFill>
                  <a:srgbClr val="002060"/>
                </a:solidFill>
                <a:latin typeface="Book Antiqua" panose="02040602050305030304" pitchFamily="18" charset="0"/>
              </a:rPr>
              <a:t> αιώνα. Βέβαια, η πορεία ήταν τεθλασμένη, όμως κανείς </a:t>
            </a:r>
            <a:r>
              <a:rPr lang="el-GR" sz="2200" b="1" dirty="0" smtClean="0">
                <a:solidFill>
                  <a:srgbClr val="002060"/>
                </a:solidFill>
                <a:latin typeface="Book Antiqua" panose="02040602050305030304" pitchFamily="18" charset="0"/>
              </a:rPr>
              <a:t>δεν </a:t>
            </a:r>
            <a:r>
              <a:rPr lang="el-GR" sz="2200" b="1" dirty="0">
                <a:solidFill>
                  <a:srgbClr val="002060"/>
                </a:solidFill>
                <a:latin typeface="Book Antiqua" panose="02040602050305030304" pitchFamily="18" charset="0"/>
              </a:rPr>
              <a:t>μπορεί να αμφισβητήσει ότι η νεωτερικότητα έφερε στους ευρωπαϊκούς λαούς, έστω βαθμιαία, έστω με καθυστέρηση, κάποιας μορφής ευτυχία, δικαιώματα σε ελευθερία και αγαθά.</a:t>
            </a:r>
            <a:endParaRPr lang="el-GR" sz="2200" dirty="0">
              <a:solidFill>
                <a:srgbClr val="002060"/>
              </a:solidFill>
              <a:latin typeface="Book Antiqua" panose="02040602050305030304" pitchFamily="18" charset="0"/>
            </a:endParaRPr>
          </a:p>
          <a:p>
            <a:pPr algn="just">
              <a:lnSpc>
                <a:spcPct val="150000"/>
              </a:lnSpc>
            </a:pPr>
            <a:endParaRPr lang="el-GR" sz="2200" dirty="0">
              <a:solidFill>
                <a:srgbClr val="002060"/>
              </a:solidFill>
              <a:latin typeface="Book Antiqua" panose="02040602050305030304" pitchFamily="18" charset="0"/>
            </a:endParaRPr>
          </a:p>
        </p:txBody>
      </p:sp>
    </p:spTree>
    <p:extLst>
      <p:ext uri="{BB962C8B-B14F-4D97-AF65-F5344CB8AC3E}">
        <p14:creationId xmlns:p14="http://schemas.microsoft.com/office/powerpoint/2010/main" val="2045799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2344088"/>
            <a:ext cx="7488832" cy="1615827"/>
          </a:xfrm>
          <a:prstGeom prst="rect">
            <a:avLst/>
          </a:prstGeom>
        </p:spPr>
        <p:txBody>
          <a:bodyPr wrap="square">
            <a:spAutoFit/>
          </a:bodyPr>
          <a:lstStyle/>
          <a:p>
            <a:pPr algn="just">
              <a:lnSpc>
                <a:spcPct val="150000"/>
              </a:lnSpc>
              <a:spcAft>
                <a:spcPts val="0"/>
              </a:spcAft>
            </a:pPr>
            <a:r>
              <a:rPr lang="el-GR" sz="22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Η γεωγραφία του μοντέρνου στη διάρκεια του 20</a:t>
            </a:r>
            <a:r>
              <a:rPr lang="el-GR" sz="2200" b="1" baseline="30000"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ου</a:t>
            </a:r>
            <a:r>
              <a:rPr lang="el-GR" sz="22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 αιώνα περιλαμβάνει πόλεις όπως η Βιέννη, το Βερολίνο, το Παρίσι, η Πράγα, η Μόσχα, το Λονδίνο, η Νέα Υόρκη.</a:t>
            </a:r>
            <a:endParaRPr lang="el-GR"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http://alphafreepress.gr/wp-content/uploads/2015/11/attikipress_verolino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83229"/>
            <a:ext cx="3707631" cy="20855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matrix24.gr/wp-content/uploads/2012/12/russia-mosco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229289"/>
            <a:ext cx="3202632" cy="21350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4293096"/>
            <a:ext cx="3398502" cy="204528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75175" y="4581128"/>
            <a:ext cx="4725617" cy="2215133"/>
          </a:xfrm>
          <a:prstGeom prst="rect">
            <a:avLst/>
          </a:prstGeom>
        </p:spPr>
      </p:pic>
    </p:spTree>
    <p:extLst>
      <p:ext uri="{BB962C8B-B14F-4D97-AF65-F5344CB8AC3E}">
        <p14:creationId xmlns:p14="http://schemas.microsoft.com/office/powerpoint/2010/main" val="6260812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3454"/>
            <a:ext cx="8640960" cy="4662815"/>
          </a:xfrm>
          <a:prstGeom prst="rect">
            <a:avLst/>
          </a:prstGeom>
          <a:noFill/>
        </p:spPr>
        <p:txBody>
          <a:bodyPr wrap="square" rtlCol="0">
            <a:spAutoFit/>
          </a:bodyPr>
          <a:lstStyle/>
          <a:p>
            <a:pPr algn="just">
              <a:lnSpc>
                <a:spcPct val="150000"/>
              </a:lnSpc>
            </a:pPr>
            <a:r>
              <a:rPr lang="el-GR" sz="2200" b="1" dirty="0">
                <a:solidFill>
                  <a:srgbClr val="002060"/>
                </a:solidFill>
                <a:latin typeface="Book Antiqua" panose="02040602050305030304" pitchFamily="18" charset="0"/>
              </a:rPr>
              <a:t>Από την οπτική της αισθητικής, το μοντέρνο αναφέρεται σε ορισμένα στοιχεία που χαρακτηρίζουν διάφορα έργα τέχνης σε </a:t>
            </a:r>
            <a:r>
              <a:rPr lang="el-GR" sz="2200" b="1" dirty="0" smtClean="0">
                <a:solidFill>
                  <a:srgbClr val="002060"/>
                </a:solidFill>
                <a:latin typeface="Book Antiqua" panose="02040602050305030304" pitchFamily="18" charset="0"/>
              </a:rPr>
              <a:t>μία </a:t>
            </a:r>
            <a:r>
              <a:rPr lang="el-GR" sz="2200" b="1" dirty="0">
                <a:solidFill>
                  <a:srgbClr val="002060"/>
                </a:solidFill>
                <a:latin typeface="Book Antiqua" panose="02040602050305030304" pitchFamily="18" charset="0"/>
              </a:rPr>
              <a:t>συγκεκριμένη χρονική περίοδο. Τα χαρακτηριστικά αυτά συχνά είναι αντιφατικά και διαφέρουν από τέχνη σε τέχνη ή από έργο σε έργο. </a:t>
            </a:r>
            <a:endParaRPr lang="el-GR" sz="2200" dirty="0">
              <a:solidFill>
                <a:srgbClr val="002060"/>
              </a:solidFill>
              <a:latin typeface="Book Antiqua" panose="02040602050305030304" pitchFamily="18" charset="0"/>
            </a:endParaRPr>
          </a:p>
          <a:p>
            <a:pPr algn="just">
              <a:lnSpc>
                <a:spcPct val="150000"/>
              </a:lnSpc>
            </a:pPr>
            <a:r>
              <a:rPr lang="el-GR" sz="2200" b="1" dirty="0">
                <a:solidFill>
                  <a:srgbClr val="002060"/>
                </a:solidFill>
                <a:latin typeface="Book Antiqua" panose="02040602050305030304" pitchFamily="18" charset="0"/>
              </a:rPr>
              <a:t>Μέσα σε αυτό το «πορταίτο» μπορούν να χωρέσουν μουσικοί τόσο </a:t>
            </a:r>
            <a:r>
              <a:rPr lang="el-GR" sz="2200" b="1" dirty="0" smtClean="0">
                <a:solidFill>
                  <a:srgbClr val="002060"/>
                </a:solidFill>
                <a:latin typeface="Book Antiqua" panose="02040602050305030304" pitchFamily="18" charset="0"/>
              </a:rPr>
              <a:t>ασύμφωνοι (</a:t>
            </a:r>
            <a:r>
              <a:rPr lang="en-US" sz="2200" b="1" dirty="0" err="1" smtClean="0">
                <a:solidFill>
                  <a:srgbClr val="C00000"/>
                </a:solidFill>
                <a:latin typeface="Book Antiqua" panose="02040602050305030304" pitchFamily="18" charset="0"/>
              </a:rPr>
              <a:t>Sch</a:t>
            </a:r>
            <a:r>
              <a:rPr lang="el-GR" sz="2200" b="1" dirty="0">
                <a:solidFill>
                  <a:srgbClr val="C00000"/>
                </a:solidFill>
                <a:latin typeface="Book Antiqua" panose="02040602050305030304" pitchFamily="18" charset="0"/>
              </a:rPr>
              <a:t>ö</a:t>
            </a:r>
            <a:r>
              <a:rPr lang="en-US" sz="2200" b="1" dirty="0" err="1" smtClean="0">
                <a:solidFill>
                  <a:srgbClr val="C00000"/>
                </a:solidFill>
                <a:latin typeface="Book Antiqua" panose="02040602050305030304" pitchFamily="18" charset="0"/>
              </a:rPr>
              <a:t>nberg</a:t>
            </a:r>
            <a:r>
              <a:rPr lang="el-GR" sz="2200" b="1" dirty="0" smtClean="0">
                <a:solidFill>
                  <a:srgbClr val="002060"/>
                </a:solidFill>
                <a:latin typeface="Book Antiqua" panose="02040602050305030304" pitchFamily="18" charset="0"/>
              </a:rPr>
              <a:t>, </a:t>
            </a:r>
            <a:r>
              <a:rPr lang="en-US" sz="2200" b="1" dirty="0" smtClean="0">
                <a:solidFill>
                  <a:srgbClr val="C00000"/>
                </a:solidFill>
                <a:latin typeface="Book Antiqua" panose="02040602050305030304" pitchFamily="18" charset="0"/>
              </a:rPr>
              <a:t>Stravinsky</a:t>
            </a:r>
            <a:r>
              <a:rPr lang="el-GR" sz="2200" b="1" dirty="0" smtClean="0">
                <a:solidFill>
                  <a:srgbClr val="002060"/>
                </a:solidFill>
                <a:latin typeface="Book Antiqua" panose="02040602050305030304" pitchFamily="18" charset="0"/>
              </a:rPr>
              <a:t>) </a:t>
            </a:r>
            <a:r>
              <a:rPr lang="el-GR" sz="2200" b="1" dirty="0">
                <a:solidFill>
                  <a:srgbClr val="002060"/>
                </a:solidFill>
                <a:latin typeface="Book Antiqua" panose="02040602050305030304" pitchFamily="18" charset="0"/>
              </a:rPr>
              <a:t>ζωγράφοι τόσο </a:t>
            </a:r>
            <a:r>
              <a:rPr lang="el-GR" sz="2200" b="1" dirty="0" smtClean="0">
                <a:solidFill>
                  <a:srgbClr val="002060"/>
                </a:solidFill>
                <a:latin typeface="Book Antiqua" panose="02040602050305030304" pitchFamily="18" charset="0"/>
              </a:rPr>
              <a:t>αντιθετικοί (</a:t>
            </a:r>
            <a:r>
              <a:rPr lang="en-US" sz="2200" b="1" dirty="0" smtClean="0">
                <a:solidFill>
                  <a:srgbClr val="C00000"/>
                </a:solidFill>
                <a:latin typeface="Book Antiqua" panose="02040602050305030304" pitchFamily="18" charset="0"/>
              </a:rPr>
              <a:t>Malevich</a:t>
            </a:r>
            <a:r>
              <a:rPr lang="el-GR" sz="2200" b="1" dirty="0" smtClean="0">
                <a:solidFill>
                  <a:srgbClr val="002060"/>
                </a:solidFill>
                <a:latin typeface="Book Antiqua" panose="02040602050305030304" pitchFamily="18" charset="0"/>
              </a:rPr>
              <a:t>, </a:t>
            </a:r>
            <a:r>
              <a:rPr lang="en-US" sz="2200" b="1" dirty="0" smtClean="0">
                <a:solidFill>
                  <a:srgbClr val="C00000"/>
                </a:solidFill>
                <a:latin typeface="Book Antiqua" panose="02040602050305030304" pitchFamily="18" charset="0"/>
              </a:rPr>
              <a:t>Ensor</a:t>
            </a:r>
            <a:r>
              <a:rPr lang="el-GR" sz="2200" b="1" dirty="0" smtClean="0">
                <a:solidFill>
                  <a:srgbClr val="002060"/>
                </a:solidFill>
                <a:latin typeface="Book Antiqua" panose="02040602050305030304" pitchFamily="18" charset="0"/>
              </a:rPr>
              <a:t>) </a:t>
            </a:r>
            <a:r>
              <a:rPr lang="el-GR" sz="2200" b="1" dirty="0">
                <a:solidFill>
                  <a:srgbClr val="002060"/>
                </a:solidFill>
                <a:latin typeface="Book Antiqua" panose="02040602050305030304" pitchFamily="18" charset="0"/>
              </a:rPr>
              <a:t>ποιητές τόσο </a:t>
            </a:r>
            <a:r>
              <a:rPr lang="el-GR" sz="2200" b="1" dirty="0" smtClean="0">
                <a:solidFill>
                  <a:srgbClr val="002060"/>
                </a:solidFill>
                <a:latin typeface="Book Antiqua" panose="02040602050305030304" pitchFamily="18" charset="0"/>
              </a:rPr>
              <a:t>διαφορετικοί (</a:t>
            </a:r>
            <a:r>
              <a:rPr lang="en-US" sz="2200" b="1" dirty="0" err="1" smtClean="0">
                <a:solidFill>
                  <a:srgbClr val="C00000"/>
                </a:solidFill>
                <a:latin typeface="Book Antiqua" panose="02040602050305030304" pitchFamily="18" charset="0"/>
              </a:rPr>
              <a:t>Appolinaire</a:t>
            </a:r>
            <a:r>
              <a:rPr lang="el-GR" sz="2200" b="1" dirty="0" smtClean="0">
                <a:solidFill>
                  <a:srgbClr val="002060"/>
                </a:solidFill>
                <a:latin typeface="Book Antiqua" panose="02040602050305030304" pitchFamily="18" charset="0"/>
              </a:rPr>
              <a:t>, </a:t>
            </a:r>
            <a:r>
              <a:rPr lang="en-US" sz="2200" b="1" dirty="0" smtClean="0">
                <a:solidFill>
                  <a:srgbClr val="C00000"/>
                </a:solidFill>
                <a:latin typeface="Book Antiqua" panose="02040602050305030304" pitchFamily="18" charset="0"/>
              </a:rPr>
              <a:t>Eliot</a:t>
            </a:r>
            <a:r>
              <a:rPr lang="el-GR" sz="2200" b="1" dirty="0" smtClean="0">
                <a:solidFill>
                  <a:srgbClr val="002060"/>
                </a:solidFill>
                <a:latin typeface="Book Antiqua" panose="02040602050305030304" pitchFamily="18" charset="0"/>
              </a:rPr>
              <a:t>). </a:t>
            </a:r>
            <a:endParaRPr lang="el-GR" sz="2200" dirty="0">
              <a:solidFill>
                <a:srgbClr val="002060"/>
              </a:solidFill>
              <a:latin typeface="Book Antiqua" panose="0204060205030503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4649361"/>
            <a:ext cx="3194484" cy="212965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3098" y="4753746"/>
            <a:ext cx="1368152" cy="192088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4288" y="4592277"/>
            <a:ext cx="1567045" cy="2186740"/>
          </a:xfrm>
          <a:prstGeom prst="rect">
            <a:avLst/>
          </a:prstGeom>
        </p:spPr>
      </p:pic>
    </p:spTree>
    <p:extLst>
      <p:ext uri="{BB962C8B-B14F-4D97-AF65-F5344CB8AC3E}">
        <p14:creationId xmlns:p14="http://schemas.microsoft.com/office/powerpoint/2010/main" val="4028969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29628"/>
            <a:ext cx="8784976" cy="6971780"/>
          </a:xfrm>
          <a:prstGeom prst="rect">
            <a:avLst/>
          </a:prstGeom>
          <a:noFill/>
        </p:spPr>
        <p:txBody>
          <a:bodyPr wrap="square" rtlCol="0">
            <a:spAutoFit/>
          </a:bodyPr>
          <a:lstStyle/>
          <a:p>
            <a:pPr algn="just">
              <a:lnSpc>
                <a:spcPct val="150000"/>
              </a:lnSpc>
            </a:pPr>
            <a:r>
              <a:rPr lang="el-GR" sz="2000" b="1" dirty="0">
                <a:latin typeface="Book Antiqua" panose="02040602050305030304" pitchFamily="18" charset="0"/>
              </a:rPr>
              <a:t>Ο μοντερνισμός αποκλειστικά ως καλλιτεχνικό ρεύμα συνιστούσε την πιο ριζική τομή με το παρελθόν. Χαρακτηρίστηκε </a:t>
            </a:r>
            <a:r>
              <a:rPr lang="el-GR" sz="2000" b="1" dirty="0">
                <a:solidFill>
                  <a:srgbClr val="C00000"/>
                </a:solidFill>
                <a:latin typeface="Book Antiqua" panose="02040602050305030304" pitchFamily="18" charset="0"/>
              </a:rPr>
              <a:t>«επανάσταση» (</a:t>
            </a:r>
            <a:r>
              <a:rPr lang="en-US" sz="2000" b="1" dirty="0">
                <a:solidFill>
                  <a:srgbClr val="C00000"/>
                </a:solidFill>
                <a:latin typeface="Book Antiqua" panose="02040602050305030304" pitchFamily="18" charset="0"/>
              </a:rPr>
              <a:t>revolution</a:t>
            </a:r>
            <a:r>
              <a:rPr lang="el-GR" sz="2000" b="1" dirty="0">
                <a:solidFill>
                  <a:srgbClr val="C00000"/>
                </a:solidFill>
                <a:latin typeface="Book Antiqua" panose="02040602050305030304" pitchFamily="18" charset="0"/>
              </a:rPr>
              <a:t>)</a:t>
            </a:r>
            <a:r>
              <a:rPr lang="el-GR" sz="2000" b="1" dirty="0">
                <a:latin typeface="Book Antiqua" panose="02040602050305030304" pitchFamily="18" charset="0"/>
              </a:rPr>
              <a:t> αλλά και από κάποιους αμφισβητίες </a:t>
            </a:r>
            <a:r>
              <a:rPr lang="el-GR" sz="2000" b="1" dirty="0">
                <a:solidFill>
                  <a:srgbClr val="C00000"/>
                </a:solidFill>
                <a:latin typeface="Book Antiqua" panose="02040602050305030304" pitchFamily="18" charset="0"/>
              </a:rPr>
              <a:t>«έκπτωση»</a:t>
            </a:r>
            <a:r>
              <a:rPr lang="el-GR" sz="2000" b="1" dirty="0">
                <a:latin typeface="Book Antiqua" panose="02040602050305030304" pitchFamily="18" charset="0"/>
              </a:rPr>
              <a:t> ή </a:t>
            </a:r>
            <a:r>
              <a:rPr lang="el-GR" sz="2000" b="1" dirty="0">
                <a:solidFill>
                  <a:srgbClr val="C00000"/>
                </a:solidFill>
                <a:latin typeface="Book Antiqua" panose="02040602050305030304" pitchFamily="18" charset="0"/>
              </a:rPr>
              <a:t>«ανάστροφη εξέλιξη» (</a:t>
            </a:r>
            <a:r>
              <a:rPr lang="en-US" sz="2000" b="1" dirty="0">
                <a:solidFill>
                  <a:srgbClr val="C00000"/>
                </a:solidFill>
                <a:latin typeface="Book Antiqua" panose="02040602050305030304" pitchFamily="18" charset="0"/>
              </a:rPr>
              <a:t>devolution</a:t>
            </a:r>
            <a:r>
              <a:rPr lang="el-GR" sz="2000" b="1" dirty="0">
                <a:solidFill>
                  <a:srgbClr val="C00000"/>
                </a:solidFill>
                <a:latin typeface="Book Antiqua" panose="02040602050305030304" pitchFamily="18" charset="0"/>
              </a:rPr>
              <a:t>)</a:t>
            </a:r>
            <a:r>
              <a:rPr lang="el-GR" sz="2000" b="1" dirty="0">
                <a:latin typeface="Book Antiqua" panose="02040602050305030304" pitchFamily="18" charset="0"/>
              </a:rPr>
              <a:t>. </a:t>
            </a:r>
            <a:endParaRPr lang="el-GR" sz="2000" dirty="0">
              <a:latin typeface="Book Antiqua" panose="02040602050305030304" pitchFamily="18" charset="0"/>
            </a:endParaRPr>
          </a:p>
          <a:p>
            <a:pPr algn="just">
              <a:lnSpc>
                <a:spcPct val="150000"/>
              </a:lnSpc>
            </a:pPr>
            <a:r>
              <a:rPr lang="el-GR" sz="2000" b="1" dirty="0">
                <a:solidFill>
                  <a:srgbClr val="006600"/>
                </a:solidFill>
                <a:latin typeface="Book Antiqua" panose="02040602050305030304" pitchFamily="18" charset="0"/>
              </a:rPr>
              <a:t>Στην τέχνη η νεωτερικότητα σπρώχνει τον καλλιτέχνη σε διαρκή επανεξέταση, επανεφεύρεση και επαναδιατύπωση του αντικειμένου του.</a:t>
            </a:r>
            <a:endParaRPr lang="el-GR" sz="2000" dirty="0">
              <a:solidFill>
                <a:srgbClr val="006600"/>
              </a:solidFill>
              <a:latin typeface="Book Antiqua" panose="02040602050305030304" pitchFamily="18" charset="0"/>
            </a:endParaRPr>
          </a:p>
          <a:p>
            <a:pPr algn="just">
              <a:lnSpc>
                <a:spcPct val="150000"/>
              </a:lnSpc>
            </a:pPr>
            <a:r>
              <a:rPr lang="el-GR" sz="2000" b="1" dirty="0">
                <a:solidFill>
                  <a:srgbClr val="006600"/>
                </a:solidFill>
                <a:latin typeface="Book Antiqua" panose="02040602050305030304" pitchFamily="18" charset="0"/>
              </a:rPr>
              <a:t>Πολλοί καλλιτέχνες δεν έβρισκαν ή δεν επεδίωκαν </a:t>
            </a:r>
            <a:r>
              <a:rPr lang="el-GR" sz="2000" b="1" dirty="0" smtClean="0">
                <a:solidFill>
                  <a:srgbClr val="006600"/>
                </a:solidFill>
                <a:latin typeface="Book Antiqua" panose="02040602050305030304" pitchFamily="18" charset="0"/>
              </a:rPr>
              <a:t>μία </a:t>
            </a:r>
            <a:r>
              <a:rPr lang="el-GR" sz="2000" b="1" dirty="0">
                <a:solidFill>
                  <a:srgbClr val="006600"/>
                </a:solidFill>
                <a:latin typeface="Book Antiqua" panose="02040602050305030304" pitchFamily="18" charset="0"/>
              </a:rPr>
              <a:t>θέση </a:t>
            </a:r>
            <a:r>
              <a:rPr lang="el-GR" sz="2000" b="1" dirty="0" smtClean="0">
                <a:solidFill>
                  <a:srgbClr val="006600"/>
                </a:solidFill>
                <a:latin typeface="Book Antiqua" panose="02040602050305030304" pitchFamily="18" charset="0"/>
              </a:rPr>
              <a:t>εκεί </a:t>
            </a:r>
            <a:r>
              <a:rPr lang="el-GR" sz="2000" b="1" dirty="0">
                <a:solidFill>
                  <a:srgbClr val="006600"/>
                </a:solidFill>
                <a:latin typeface="Book Antiqua" panose="02040602050305030304" pitchFamily="18" charset="0"/>
              </a:rPr>
              <a:t>όπου βρίσκονταν οι προβεβλημένοι, αλλά επέλεγαν </a:t>
            </a:r>
            <a:r>
              <a:rPr lang="el-GR" sz="2000" b="1" dirty="0" smtClean="0">
                <a:solidFill>
                  <a:srgbClr val="006600"/>
                </a:solidFill>
                <a:latin typeface="Book Antiqua" panose="02040602050305030304" pitchFamily="18" charset="0"/>
              </a:rPr>
              <a:t>τον </a:t>
            </a:r>
            <a:r>
              <a:rPr lang="el-GR" sz="2000" b="1" dirty="0">
                <a:solidFill>
                  <a:srgbClr val="006600"/>
                </a:solidFill>
                <a:latin typeface="Book Antiqua" panose="02040602050305030304" pitchFamily="18" charset="0"/>
              </a:rPr>
              <a:t>δρόμο της διάσπασης, της αποκόλλησης, της απόσχισης και της επανίδρυσης σε χωριστά σαλόνια, σε μακρινές νήσους, στην απόλυτη και επώδυνη συχνά μοναξιά του διαφορετικού.</a:t>
            </a:r>
            <a:endParaRPr lang="el-GR" sz="2000" dirty="0">
              <a:solidFill>
                <a:srgbClr val="006600"/>
              </a:solidFill>
              <a:latin typeface="Book Antiqua" panose="02040602050305030304" pitchFamily="18" charset="0"/>
            </a:endParaRPr>
          </a:p>
          <a:p>
            <a:pPr algn="just">
              <a:lnSpc>
                <a:spcPct val="150000"/>
              </a:lnSpc>
            </a:pPr>
            <a:r>
              <a:rPr lang="el-GR" sz="2000" b="1" dirty="0">
                <a:solidFill>
                  <a:srgbClr val="002060"/>
                </a:solidFill>
                <a:latin typeface="Book Antiqua" panose="02040602050305030304" pitchFamily="18" charset="0"/>
              </a:rPr>
              <a:t>Με </a:t>
            </a:r>
            <a:r>
              <a:rPr lang="en-US" sz="2000" b="1" dirty="0">
                <a:solidFill>
                  <a:srgbClr val="002060"/>
                </a:solidFill>
                <a:latin typeface="Book Antiqua" panose="02040602050305030304" pitchFamily="18" charset="0"/>
              </a:rPr>
              <a:t>moto </a:t>
            </a:r>
            <a:r>
              <a:rPr lang="el-GR" sz="2000" b="1" dirty="0">
                <a:solidFill>
                  <a:srgbClr val="002060"/>
                </a:solidFill>
                <a:latin typeface="Book Antiqua" panose="02040602050305030304" pitchFamily="18" charset="0"/>
              </a:rPr>
              <a:t>τη φράση ενός θεωρητικού της τέχνης </a:t>
            </a:r>
            <a:r>
              <a:rPr lang="el-GR" sz="2000" b="1" dirty="0">
                <a:solidFill>
                  <a:srgbClr val="C00000"/>
                </a:solidFill>
                <a:latin typeface="Book Antiqua" panose="02040602050305030304" pitchFamily="18" charset="0"/>
              </a:rPr>
              <a:t>«είναι πολύ πιο εύκολο να βρεις παραδείγματα του μοντερνισμού παρά </a:t>
            </a:r>
            <a:r>
              <a:rPr lang="el-GR" sz="2000" b="1" dirty="0" smtClean="0">
                <a:solidFill>
                  <a:srgbClr val="C00000"/>
                </a:solidFill>
                <a:latin typeface="Book Antiqua" panose="02040602050305030304" pitchFamily="18" charset="0"/>
              </a:rPr>
              <a:t>να τον </a:t>
            </a:r>
            <a:r>
              <a:rPr lang="el-GR" sz="2000" b="1" dirty="0">
                <a:solidFill>
                  <a:srgbClr val="C00000"/>
                </a:solidFill>
                <a:latin typeface="Book Antiqua" panose="02040602050305030304" pitchFamily="18" charset="0"/>
              </a:rPr>
              <a:t>ορίσεις</a:t>
            </a:r>
            <a:r>
              <a:rPr lang="el-GR" sz="2000" b="1" dirty="0" smtClean="0">
                <a:solidFill>
                  <a:srgbClr val="C00000"/>
                </a:solidFill>
                <a:latin typeface="Book Antiqua" panose="02040602050305030304" pitchFamily="18" charset="0"/>
              </a:rPr>
              <a:t>»</a:t>
            </a:r>
            <a:r>
              <a:rPr lang="en-US" sz="2000" b="1" dirty="0" smtClean="0">
                <a:solidFill>
                  <a:srgbClr val="C00000"/>
                </a:solidFill>
                <a:latin typeface="Book Antiqua" panose="02040602050305030304" pitchFamily="18" charset="0"/>
              </a:rPr>
              <a:t>,</a:t>
            </a:r>
            <a:r>
              <a:rPr lang="el-GR" sz="2000" b="1" dirty="0" smtClean="0">
                <a:solidFill>
                  <a:srgbClr val="002060"/>
                </a:solidFill>
                <a:latin typeface="Book Antiqua" panose="02040602050305030304" pitchFamily="18" charset="0"/>
              </a:rPr>
              <a:t> </a:t>
            </a:r>
            <a:r>
              <a:rPr lang="el-GR" sz="2000" b="1" dirty="0">
                <a:solidFill>
                  <a:srgbClr val="002060"/>
                </a:solidFill>
                <a:latin typeface="Book Antiqua" panose="02040602050305030304" pitchFamily="18" charset="0"/>
              </a:rPr>
              <a:t>πορευτήκαμε στη συνέχεια με έργα και καλλιτέχνες. </a:t>
            </a:r>
            <a:endParaRPr lang="el-GR" sz="2000" dirty="0">
              <a:solidFill>
                <a:srgbClr val="002060"/>
              </a:solidFill>
              <a:latin typeface="Book Antiqua" panose="02040602050305030304" pitchFamily="18" charset="0"/>
            </a:endParaRPr>
          </a:p>
          <a:p>
            <a:pPr algn="just">
              <a:lnSpc>
                <a:spcPct val="150000"/>
              </a:lnSpc>
            </a:pPr>
            <a:endParaRPr lang="el-GR" sz="2000" dirty="0">
              <a:latin typeface="Book Antiqua" panose="02040602050305030304" pitchFamily="18" charset="0"/>
            </a:endParaRPr>
          </a:p>
        </p:txBody>
      </p:sp>
    </p:spTree>
    <p:extLst>
      <p:ext uri="{BB962C8B-B14F-4D97-AF65-F5344CB8AC3E}">
        <p14:creationId xmlns:p14="http://schemas.microsoft.com/office/powerpoint/2010/main" val="25442815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44624"/>
            <a:ext cx="8568952" cy="4708981"/>
          </a:xfrm>
          <a:prstGeom prst="rect">
            <a:avLst/>
          </a:prstGeom>
          <a:noFill/>
        </p:spPr>
        <p:txBody>
          <a:bodyPr wrap="square" rtlCol="0">
            <a:spAutoFit/>
          </a:bodyPr>
          <a:lstStyle/>
          <a:p>
            <a:pPr algn="just">
              <a:lnSpc>
                <a:spcPct val="150000"/>
              </a:lnSpc>
            </a:pPr>
            <a:r>
              <a:rPr lang="el-GR" sz="2000" b="1" dirty="0">
                <a:solidFill>
                  <a:srgbClr val="002060"/>
                </a:solidFill>
                <a:latin typeface="Book Antiqua" panose="02040602050305030304" pitchFamily="18" charset="0"/>
              </a:rPr>
              <a:t>Ένα από </a:t>
            </a:r>
            <a:r>
              <a:rPr lang="el-GR" sz="2000" b="1" dirty="0" smtClean="0">
                <a:solidFill>
                  <a:srgbClr val="002060"/>
                </a:solidFill>
                <a:latin typeface="Book Antiqua" panose="02040602050305030304" pitchFamily="18" charset="0"/>
              </a:rPr>
              <a:t>τα </a:t>
            </a:r>
            <a:r>
              <a:rPr lang="el-GR" sz="2000" b="1" dirty="0">
                <a:solidFill>
                  <a:srgbClr val="002060"/>
                </a:solidFill>
                <a:latin typeface="Book Antiqua" panose="02040602050305030304" pitchFamily="18" charset="0"/>
              </a:rPr>
              <a:t>πρώτα επαναστατικά κινήματα στην τέχνη του 20</a:t>
            </a:r>
            <a:r>
              <a:rPr lang="el-GR" sz="2000" b="1" baseline="30000" dirty="0">
                <a:solidFill>
                  <a:srgbClr val="002060"/>
                </a:solidFill>
                <a:latin typeface="Book Antiqua" panose="02040602050305030304" pitchFamily="18" charset="0"/>
              </a:rPr>
              <a:t>ου</a:t>
            </a:r>
            <a:r>
              <a:rPr lang="el-GR" sz="2000" b="1" dirty="0">
                <a:solidFill>
                  <a:srgbClr val="002060"/>
                </a:solidFill>
                <a:latin typeface="Book Antiqua" panose="02040602050305030304" pitchFamily="18" charset="0"/>
              </a:rPr>
              <a:t> αιώνα αποτελεί ο </a:t>
            </a:r>
            <a:r>
              <a:rPr lang="el-GR" sz="2000" b="1" dirty="0">
                <a:solidFill>
                  <a:srgbClr val="C00000"/>
                </a:solidFill>
                <a:latin typeface="Book Antiqua" panose="02040602050305030304" pitchFamily="18" charset="0"/>
              </a:rPr>
              <a:t>Φωβισμός</a:t>
            </a:r>
            <a:r>
              <a:rPr lang="el-GR" sz="2000" b="1" dirty="0">
                <a:solidFill>
                  <a:srgbClr val="002060"/>
                </a:solidFill>
                <a:latin typeface="Book Antiqua" panose="02040602050305030304" pitchFamily="18" charset="0"/>
              </a:rPr>
              <a:t>. Παρουσιάστηκε στην έκθεση του φθινοπώρου του 1905 στο Παρίσι και κύρια χαρακτηριστικά του είναι </a:t>
            </a:r>
            <a:r>
              <a:rPr lang="el-GR" sz="2000" b="1" i="1" dirty="0">
                <a:solidFill>
                  <a:srgbClr val="002060"/>
                </a:solidFill>
                <a:latin typeface="Book Antiqua" panose="02040602050305030304" pitchFamily="18" charset="0"/>
              </a:rPr>
              <a:t>η χρησιμοποίηση των καθαρών χρωμάτων σε διάφορους συνδυασμούς</a:t>
            </a:r>
            <a:r>
              <a:rPr lang="el-GR" sz="2000" b="1" dirty="0">
                <a:solidFill>
                  <a:srgbClr val="002060"/>
                </a:solidFill>
                <a:latin typeface="Book Antiqua" panose="02040602050305030304" pitchFamily="18" charset="0"/>
              </a:rPr>
              <a:t> και </a:t>
            </a:r>
            <a:r>
              <a:rPr lang="el-GR" sz="2000" b="1" i="1" dirty="0">
                <a:solidFill>
                  <a:srgbClr val="002060"/>
                </a:solidFill>
                <a:latin typeface="Book Antiqua" panose="02040602050305030304" pitchFamily="18" charset="0"/>
              </a:rPr>
              <a:t>η διακοσμητική τάση</a:t>
            </a:r>
            <a:r>
              <a:rPr lang="el-GR" sz="2000" b="1" dirty="0">
                <a:solidFill>
                  <a:srgbClr val="002060"/>
                </a:solidFill>
                <a:latin typeface="Book Antiqua" panose="02040602050305030304" pitchFamily="18" charset="0"/>
              </a:rPr>
              <a:t>. Ο κυριότερος εκπρόσωπος του φωβισμού είναι ο </a:t>
            </a:r>
            <a:r>
              <a:rPr lang="en-US" sz="2000" b="1" dirty="0">
                <a:solidFill>
                  <a:srgbClr val="C00000"/>
                </a:solidFill>
                <a:latin typeface="Book Antiqua" panose="02040602050305030304" pitchFamily="18" charset="0"/>
              </a:rPr>
              <a:t>Henri Matisse</a:t>
            </a:r>
            <a:r>
              <a:rPr lang="el-GR" sz="2000" b="1" dirty="0">
                <a:solidFill>
                  <a:srgbClr val="002060"/>
                </a:solidFill>
                <a:latin typeface="Book Antiqua" panose="02040602050305030304" pitchFamily="18" charset="0"/>
              </a:rPr>
              <a:t> (1869-1954</a:t>
            </a:r>
            <a:r>
              <a:rPr lang="el-GR" sz="2000" b="1" dirty="0" smtClean="0">
                <a:solidFill>
                  <a:srgbClr val="002060"/>
                </a:solidFill>
                <a:latin typeface="Book Antiqua" panose="02040602050305030304" pitchFamily="18" charset="0"/>
              </a:rPr>
              <a:t>), </a:t>
            </a:r>
            <a:r>
              <a:rPr lang="el-GR" sz="2000" b="1" dirty="0">
                <a:solidFill>
                  <a:srgbClr val="002060"/>
                </a:solidFill>
                <a:latin typeface="Book Antiqua" panose="02040602050305030304" pitchFamily="18" charset="0"/>
              </a:rPr>
              <a:t>ο οποίος υποστήριζε ότι </a:t>
            </a:r>
            <a:r>
              <a:rPr lang="el-GR" sz="2000" b="1" dirty="0" smtClean="0">
                <a:solidFill>
                  <a:srgbClr val="002060"/>
                </a:solidFill>
                <a:latin typeface="Book Antiqua" panose="02040602050305030304" pitchFamily="18" charset="0"/>
              </a:rPr>
              <a:t>δε</a:t>
            </a:r>
            <a:r>
              <a:rPr lang="el-GR" sz="2000" b="1" dirty="0">
                <a:solidFill>
                  <a:srgbClr val="002060"/>
                </a:solidFill>
                <a:latin typeface="Book Antiqua" panose="02040602050305030304" pitchFamily="18" charset="0"/>
              </a:rPr>
              <a:t>ν</a:t>
            </a:r>
            <a:r>
              <a:rPr lang="el-GR" sz="2000" b="1" dirty="0" smtClean="0">
                <a:solidFill>
                  <a:srgbClr val="002060"/>
                </a:solidFill>
                <a:latin typeface="Book Antiqua" panose="02040602050305030304" pitchFamily="18" charset="0"/>
              </a:rPr>
              <a:t> </a:t>
            </a:r>
            <a:r>
              <a:rPr lang="el-GR" sz="2000" b="1" dirty="0">
                <a:solidFill>
                  <a:srgbClr val="002060"/>
                </a:solidFill>
                <a:latin typeface="Book Antiqua" panose="02040602050305030304" pitchFamily="18" charset="0"/>
              </a:rPr>
              <a:t>μπορούσε «</a:t>
            </a:r>
            <a:r>
              <a:rPr lang="el-GR" sz="2000" b="1" i="1" dirty="0">
                <a:solidFill>
                  <a:srgbClr val="002060"/>
                </a:solidFill>
                <a:latin typeface="Book Antiqua" panose="02040602050305030304" pitchFamily="18" charset="0"/>
              </a:rPr>
              <a:t>να αντιγράφει τη φύση</a:t>
            </a:r>
            <a:r>
              <a:rPr lang="el-GR" sz="2000" b="1" dirty="0">
                <a:solidFill>
                  <a:srgbClr val="002060"/>
                </a:solidFill>
                <a:latin typeface="Book Antiqua" panose="02040602050305030304" pitchFamily="18" charset="0"/>
              </a:rPr>
              <a:t>», αντίθετα ήθελε «</a:t>
            </a:r>
            <a:r>
              <a:rPr lang="el-GR" sz="2000" b="1" i="1" dirty="0">
                <a:solidFill>
                  <a:srgbClr val="002060"/>
                </a:solidFill>
                <a:latin typeface="Book Antiqua" panose="02040602050305030304" pitchFamily="18" charset="0"/>
              </a:rPr>
              <a:t>να την ερμηνεύει και να την υποτάσσει στο πνεύμα της ζωγραφικής</a:t>
            </a:r>
            <a:r>
              <a:rPr lang="el-GR" sz="2000" b="1" dirty="0">
                <a:solidFill>
                  <a:srgbClr val="002060"/>
                </a:solidFill>
                <a:latin typeface="Book Antiqua" panose="02040602050305030304" pitchFamily="18" charset="0"/>
              </a:rPr>
              <a:t>». Ο Φωβισμός χαρακτηρίζεται από ιστορικούς της τέχνης ως ένα κίνημα περισσότερο πειθαρχημένο και συγκρατημένο σε σύγκριση με τον εξπρεσιονισμό. </a:t>
            </a:r>
            <a:endParaRPr lang="el-GR" sz="2000" dirty="0">
              <a:solidFill>
                <a:srgbClr val="002060"/>
              </a:solidFill>
              <a:latin typeface="Book Antiqua" panose="02040602050305030304" pitchFamily="18" charset="0"/>
            </a:endParaRPr>
          </a:p>
        </p:txBody>
      </p:sp>
      <p:pic>
        <p:nvPicPr>
          <p:cNvPr id="2050" name="Picture 2" descr="https://upload.wikimedia.org/wikipedia/en/0/0a/Matisse-The-Dessert-Harmony-in-Red-Henri-1908-fa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653136"/>
            <a:ext cx="2625705" cy="21602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upload.wikimedia.org/wikipedia/en/e/ec/The_Sorrows_of_the_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3191" y="4581128"/>
            <a:ext cx="2903265" cy="219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4643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16632"/>
            <a:ext cx="8640960" cy="6643742"/>
          </a:xfrm>
          <a:prstGeom prst="rect">
            <a:avLst/>
          </a:prstGeom>
          <a:noFill/>
        </p:spPr>
        <p:txBody>
          <a:bodyPr wrap="square" rtlCol="0">
            <a:spAutoFit/>
          </a:bodyPr>
          <a:lstStyle/>
          <a:p>
            <a:pPr algn="just">
              <a:lnSpc>
                <a:spcPct val="150000"/>
              </a:lnSpc>
            </a:pPr>
            <a:r>
              <a:rPr lang="el-GR" sz="2200" b="1" dirty="0">
                <a:solidFill>
                  <a:srgbClr val="002060"/>
                </a:solidFill>
                <a:latin typeface="Book Antiqua" panose="02040602050305030304" pitchFamily="18" charset="0"/>
              </a:rPr>
              <a:t>Ο </a:t>
            </a:r>
            <a:r>
              <a:rPr lang="el-GR" sz="2200" b="1" dirty="0">
                <a:solidFill>
                  <a:srgbClr val="C00000"/>
                </a:solidFill>
                <a:latin typeface="Book Antiqua" panose="02040602050305030304" pitchFamily="18" charset="0"/>
              </a:rPr>
              <a:t>εξπρεσιονισμός</a:t>
            </a:r>
            <a:r>
              <a:rPr lang="el-GR" sz="2200" b="1" dirty="0">
                <a:solidFill>
                  <a:srgbClr val="002060"/>
                </a:solidFill>
                <a:latin typeface="Book Antiqua" panose="02040602050305030304" pitchFamily="18" charset="0"/>
              </a:rPr>
              <a:t> είναι ένα κίνημα που επικράτησε κυρίως στη Γερμανία και στον Βορειοευρωπαϊκό χώρο στα χρόνια 1905-1925/30. Περιφρονεί την αντικειμενική οπτική πραγματικότητα και επιδιώκει να μεταφέρει στη ζωγραφική επιφάνεια μία νέα υποκειμενική και καθαρά συγκινησιακή ατομική </a:t>
            </a:r>
            <a:r>
              <a:rPr lang="el-GR" sz="2200" b="1" dirty="0" smtClean="0">
                <a:solidFill>
                  <a:srgbClr val="002060"/>
                </a:solidFill>
                <a:latin typeface="Book Antiqua" panose="02040602050305030304" pitchFamily="18" charset="0"/>
              </a:rPr>
              <a:t>οπτική</a:t>
            </a:r>
            <a:r>
              <a:rPr lang="el-GR" sz="2200" b="1" dirty="0">
                <a:solidFill>
                  <a:srgbClr val="002060"/>
                </a:solidFill>
                <a:latin typeface="Book Antiqua" panose="02040602050305030304" pitchFamily="18" charset="0"/>
              </a:rPr>
              <a:t>. Οι καλλιτέχνες χρησιμοποιούν </a:t>
            </a:r>
            <a:r>
              <a:rPr lang="el-GR" sz="2200" b="1" dirty="0" smtClean="0">
                <a:solidFill>
                  <a:srgbClr val="002060"/>
                </a:solidFill>
                <a:latin typeface="Book Antiqua" panose="02040602050305030304" pitchFamily="18" charset="0"/>
              </a:rPr>
              <a:t>μία </a:t>
            </a:r>
            <a:r>
              <a:rPr lang="el-GR" sz="2200" b="1" dirty="0">
                <a:solidFill>
                  <a:srgbClr val="002060"/>
                </a:solidFill>
                <a:latin typeface="Book Antiqua" panose="02040602050305030304" pitchFamily="18" charset="0"/>
              </a:rPr>
              <a:t>τεχνοτροπία που χαρακτηρίζεται από έντονες </a:t>
            </a:r>
            <a:r>
              <a:rPr lang="el-GR" sz="2200" b="1" i="1" dirty="0">
                <a:solidFill>
                  <a:srgbClr val="002060"/>
                </a:solidFill>
                <a:latin typeface="Book Antiqua" panose="02040602050305030304" pitchFamily="18" charset="0"/>
              </a:rPr>
              <a:t>μορφικές παραμορφώσεις</a:t>
            </a:r>
            <a:r>
              <a:rPr lang="el-GR" sz="2200" b="1" dirty="0">
                <a:solidFill>
                  <a:srgbClr val="002060"/>
                </a:solidFill>
                <a:latin typeface="Book Antiqua" panose="02040602050305030304" pitchFamily="18" charset="0"/>
              </a:rPr>
              <a:t>, από </a:t>
            </a:r>
            <a:r>
              <a:rPr lang="el-GR" sz="2200" b="1" i="1" dirty="0">
                <a:solidFill>
                  <a:srgbClr val="002060"/>
                </a:solidFill>
                <a:latin typeface="Book Antiqua" panose="02040602050305030304" pitchFamily="18" charset="0"/>
              </a:rPr>
              <a:t>το πάθος του χρώματος</a:t>
            </a:r>
            <a:r>
              <a:rPr lang="el-GR" sz="2200" b="1" dirty="0">
                <a:solidFill>
                  <a:srgbClr val="002060"/>
                </a:solidFill>
                <a:latin typeface="Book Antiqua" panose="02040602050305030304" pitchFamily="18" charset="0"/>
              </a:rPr>
              <a:t>, </a:t>
            </a:r>
            <a:r>
              <a:rPr lang="el-GR" sz="2200" b="1" i="1" dirty="0">
                <a:solidFill>
                  <a:srgbClr val="002060"/>
                </a:solidFill>
                <a:latin typeface="Book Antiqua" panose="02040602050305030304" pitchFamily="18" charset="0"/>
              </a:rPr>
              <a:t>την περιφρόνηση της προοπτικής</a:t>
            </a:r>
            <a:r>
              <a:rPr lang="el-GR" sz="2200" b="1" dirty="0">
                <a:solidFill>
                  <a:srgbClr val="002060"/>
                </a:solidFill>
                <a:latin typeface="Book Antiqua" panose="02040602050305030304" pitchFamily="18" charset="0"/>
              </a:rPr>
              <a:t>, </a:t>
            </a:r>
            <a:r>
              <a:rPr lang="el-GR" sz="2200" b="1" i="1" dirty="0">
                <a:solidFill>
                  <a:srgbClr val="002060"/>
                </a:solidFill>
                <a:latin typeface="Book Antiqua" panose="02040602050305030304" pitchFamily="18" charset="0"/>
              </a:rPr>
              <a:t>τις βίαιες και σκληρές γραμμές</a:t>
            </a:r>
            <a:r>
              <a:rPr lang="el-GR" sz="2200" b="1" dirty="0">
                <a:solidFill>
                  <a:srgbClr val="002060"/>
                </a:solidFill>
                <a:latin typeface="Book Antiqua" panose="02040602050305030304" pitchFamily="18" charset="0"/>
              </a:rPr>
              <a:t>. Ο εξπρεσιονισμός δεν περιορίστηκε μόνο στη </a:t>
            </a:r>
            <a:r>
              <a:rPr lang="el-GR" sz="2200" b="1" dirty="0" smtClean="0">
                <a:solidFill>
                  <a:srgbClr val="002060"/>
                </a:solidFill>
                <a:latin typeface="Book Antiqua" panose="02040602050305030304" pitchFamily="18" charset="0"/>
              </a:rPr>
              <a:t>ζωγραφική, </a:t>
            </a:r>
            <a:r>
              <a:rPr lang="el-GR" sz="2200" b="1" dirty="0">
                <a:solidFill>
                  <a:srgbClr val="002060"/>
                </a:solidFill>
                <a:latin typeface="Book Antiqua" panose="02040602050305030304" pitchFamily="18" charset="0"/>
              </a:rPr>
              <a:t>γλυπτική και χαρακτική, επεκτάθηκε και στη λογοτεχνία και τη μουσική. Ο </a:t>
            </a:r>
            <a:r>
              <a:rPr lang="en-US" sz="2200" b="1" dirty="0">
                <a:solidFill>
                  <a:srgbClr val="C00000"/>
                </a:solidFill>
                <a:latin typeface="Book Antiqua" panose="02040602050305030304" pitchFamily="18" charset="0"/>
              </a:rPr>
              <a:t>Stravinsky</a:t>
            </a:r>
            <a:r>
              <a:rPr lang="el-GR" sz="2200" b="1" dirty="0">
                <a:solidFill>
                  <a:srgbClr val="002060"/>
                </a:solidFill>
                <a:latin typeface="Book Antiqua" panose="02040602050305030304" pitchFamily="18" charset="0"/>
              </a:rPr>
              <a:t>, ο </a:t>
            </a:r>
            <a:r>
              <a:rPr lang="en-US" sz="2200" b="1" dirty="0">
                <a:solidFill>
                  <a:srgbClr val="C00000"/>
                </a:solidFill>
                <a:latin typeface="Book Antiqua" panose="02040602050305030304" pitchFamily="18" charset="0"/>
              </a:rPr>
              <a:t>Prokofiev</a:t>
            </a:r>
            <a:r>
              <a:rPr lang="el-GR" sz="2200" b="1" dirty="0">
                <a:solidFill>
                  <a:srgbClr val="002060"/>
                </a:solidFill>
                <a:latin typeface="Book Antiqua" panose="02040602050305030304" pitchFamily="18" charset="0"/>
              </a:rPr>
              <a:t>, </a:t>
            </a:r>
            <a:r>
              <a:rPr lang="en-US" sz="2200" b="1" dirty="0">
                <a:solidFill>
                  <a:srgbClr val="002060"/>
                </a:solidFill>
                <a:latin typeface="Book Antiqua" panose="02040602050305030304" pitchFamily="18" charset="0"/>
              </a:rPr>
              <a:t>o </a:t>
            </a:r>
            <a:r>
              <a:rPr lang="en-US" sz="2200" b="1" dirty="0" err="1" smtClean="0">
                <a:solidFill>
                  <a:srgbClr val="C00000"/>
                </a:solidFill>
                <a:latin typeface="Book Antiqua" panose="02040602050305030304" pitchFamily="18" charset="0"/>
              </a:rPr>
              <a:t>Mayakovsky</a:t>
            </a:r>
            <a:r>
              <a:rPr lang="en-US" sz="2200" b="1" dirty="0" smtClean="0">
                <a:solidFill>
                  <a:srgbClr val="002060"/>
                </a:solidFill>
                <a:latin typeface="Book Antiqua" panose="02040602050305030304" pitchFamily="18" charset="0"/>
              </a:rPr>
              <a:t> </a:t>
            </a:r>
            <a:r>
              <a:rPr lang="el-GR" sz="2200" b="1" dirty="0">
                <a:solidFill>
                  <a:srgbClr val="002060"/>
                </a:solidFill>
                <a:latin typeface="Book Antiqua" panose="02040602050305030304" pitchFamily="18" charset="0"/>
              </a:rPr>
              <a:t>αποτελούν μερικά από τα σπουδαία ονόματα στον πνευματικό χώρο της Ρωσίας. </a:t>
            </a:r>
            <a:endParaRPr lang="el-GR" sz="2200" dirty="0">
              <a:solidFill>
                <a:srgbClr val="002060"/>
              </a:solidFill>
              <a:latin typeface="Book Antiqua" panose="02040602050305030304" pitchFamily="18" charset="0"/>
            </a:endParaRPr>
          </a:p>
        </p:txBody>
      </p:sp>
    </p:spTree>
    <p:extLst>
      <p:ext uri="{BB962C8B-B14F-4D97-AF65-F5344CB8AC3E}">
        <p14:creationId xmlns:p14="http://schemas.microsoft.com/office/powerpoint/2010/main" val="1137631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51520" y="116632"/>
            <a:ext cx="8568952" cy="6423005"/>
            <a:chOff x="251520" y="116632"/>
            <a:chExt cx="8568952" cy="6423005"/>
          </a:xfrm>
        </p:grpSpPr>
        <p:sp>
          <p:nvSpPr>
            <p:cNvPr id="2" name="TextBox 1"/>
            <p:cNvSpPr txBox="1"/>
            <p:nvPr/>
          </p:nvSpPr>
          <p:spPr>
            <a:xfrm>
              <a:off x="251520" y="116632"/>
              <a:ext cx="8568952" cy="4154984"/>
            </a:xfrm>
            <a:prstGeom prst="rect">
              <a:avLst/>
            </a:prstGeom>
            <a:noFill/>
          </p:spPr>
          <p:txBody>
            <a:bodyPr wrap="square" rtlCol="0">
              <a:spAutoFit/>
            </a:bodyPr>
            <a:lstStyle/>
            <a:p>
              <a:pPr algn="just">
                <a:lnSpc>
                  <a:spcPct val="150000"/>
                </a:lnSpc>
              </a:pPr>
              <a:r>
                <a:rPr lang="el-GR" sz="2200" b="1" dirty="0">
                  <a:solidFill>
                    <a:srgbClr val="002060"/>
                  </a:solidFill>
                  <a:latin typeface="Book Antiqua" panose="02040602050305030304" pitchFamily="18" charset="0"/>
                </a:rPr>
                <a:t>Πρόδρομοι των εξπρεσιονιστών εικαστικών θεωρούνται ο </a:t>
              </a:r>
              <a:r>
                <a:rPr lang="el-GR" sz="2200" b="1" dirty="0" smtClean="0">
                  <a:solidFill>
                    <a:srgbClr val="002060"/>
                  </a:solidFill>
                  <a:latin typeface="Book Antiqua" panose="02040602050305030304" pitchFamily="18" charset="0"/>
                </a:rPr>
                <a:t>Ολλανδός </a:t>
              </a:r>
              <a:r>
                <a:rPr lang="en-US" sz="2200" b="1" dirty="0" smtClean="0">
                  <a:solidFill>
                    <a:srgbClr val="C00000"/>
                  </a:solidFill>
                  <a:latin typeface="Book Antiqua" panose="02040602050305030304" pitchFamily="18" charset="0"/>
                </a:rPr>
                <a:t>Vincent </a:t>
              </a:r>
              <a:r>
                <a:rPr lang="en-US" sz="2200" b="1" dirty="0">
                  <a:solidFill>
                    <a:srgbClr val="C00000"/>
                  </a:solidFill>
                  <a:latin typeface="Book Antiqua" panose="02040602050305030304" pitchFamily="18" charset="0"/>
                </a:rPr>
                <a:t>Van Gogh</a:t>
              </a:r>
              <a:r>
                <a:rPr lang="el-GR" sz="2200" b="1" dirty="0">
                  <a:solidFill>
                    <a:srgbClr val="002060"/>
                  </a:solidFill>
                  <a:latin typeface="Book Antiqua" panose="02040602050305030304" pitchFamily="18" charset="0"/>
                </a:rPr>
                <a:t>, ο Βέλγος </a:t>
              </a:r>
              <a:r>
                <a:rPr lang="en-US" sz="2200" b="1" dirty="0">
                  <a:solidFill>
                    <a:srgbClr val="C00000"/>
                  </a:solidFill>
                  <a:latin typeface="Book Antiqua" panose="02040602050305030304" pitchFamily="18" charset="0"/>
                </a:rPr>
                <a:t>James Ensor</a:t>
              </a:r>
              <a:r>
                <a:rPr lang="el-GR" sz="2200" b="1" dirty="0">
                  <a:solidFill>
                    <a:srgbClr val="002060"/>
                  </a:solidFill>
                  <a:latin typeface="Book Antiqua" panose="02040602050305030304" pitchFamily="18" charset="0"/>
                </a:rPr>
                <a:t>, </a:t>
              </a:r>
              <a:r>
                <a:rPr lang="en-US" sz="2200" b="1" dirty="0">
                  <a:solidFill>
                    <a:srgbClr val="002060"/>
                  </a:solidFill>
                  <a:latin typeface="Book Antiqua" panose="02040602050305030304" pitchFamily="18" charset="0"/>
                </a:rPr>
                <a:t>o </a:t>
              </a:r>
              <a:r>
                <a:rPr lang="el-GR" sz="2200" b="1" dirty="0">
                  <a:solidFill>
                    <a:srgbClr val="002060"/>
                  </a:solidFill>
                  <a:latin typeface="Book Antiqua" panose="02040602050305030304" pitchFamily="18" charset="0"/>
                </a:rPr>
                <a:t>Νορβηγός </a:t>
              </a:r>
              <a:r>
                <a:rPr lang="en-US" sz="2200" b="1" dirty="0" err="1">
                  <a:solidFill>
                    <a:srgbClr val="C00000"/>
                  </a:solidFill>
                  <a:latin typeface="Book Antiqua" panose="02040602050305030304" pitchFamily="18" charset="0"/>
                </a:rPr>
                <a:t>Edvard</a:t>
              </a:r>
              <a:r>
                <a:rPr lang="en-US" sz="2200" b="1" dirty="0">
                  <a:solidFill>
                    <a:srgbClr val="C00000"/>
                  </a:solidFill>
                  <a:latin typeface="Book Antiqua" panose="02040602050305030304" pitchFamily="18" charset="0"/>
                </a:rPr>
                <a:t> Munch</a:t>
              </a:r>
              <a:r>
                <a:rPr lang="el-GR" sz="2200" b="1" dirty="0">
                  <a:solidFill>
                    <a:srgbClr val="002060"/>
                  </a:solidFill>
                  <a:latin typeface="Book Antiqua" panose="02040602050305030304" pitchFamily="18" charset="0"/>
                </a:rPr>
                <a:t>. Κυριαρχεί η προσωπικότητα του </a:t>
              </a:r>
              <a:r>
                <a:rPr lang="en-US" sz="2200" b="1" dirty="0" err="1">
                  <a:solidFill>
                    <a:srgbClr val="C00000"/>
                  </a:solidFill>
                  <a:latin typeface="Book Antiqua" panose="02040602050305030304" pitchFamily="18" charset="0"/>
                </a:rPr>
                <a:t>Wassily</a:t>
              </a:r>
              <a:r>
                <a:rPr lang="en-US" sz="2200" b="1" dirty="0">
                  <a:solidFill>
                    <a:srgbClr val="C00000"/>
                  </a:solidFill>
                  <a:latin typeface="Book Antiqua" panose="02040602050305030304" pitchFamily="18" charset="0"/>
                </a:rPr>
                <a:t> </a:t>
              </a:r>
              <a:r>
                <a:rPr lang="en-US" sz="2200" b="1" dirty="0" err="1" smtClean="0">
                  <a:solidFill>
                    <a:srgbClr val="C00000"/>
                  </a:solidFill>
                  <a:latin typeface="Book Antiqua" panose="02040602050305030304" pitchFamily="18" charset="0"/>
                </a:rPr>
                <a:t>Kadinsky</a:t>
              </a:r>
              <a:r>
                <a:rPr lang="el-GR" sz="2200" b="1" dirty="0">
                  <a:solidFill>
                    <a:srgbClr val="002060"/>
                  </a:solidFill>
                  <a:latin typeface="Book Antiqua" panose="02040602050305030304" pitchFamily="18" charset="0"/>
                </a:rPr>
                <a:t>, ο οποίος συνέβαλε στην καθιέρωση των </a:t>
              </a:r>
              <a:r>
                <a:rPr lang="el-GR" sz="2200" b="1" i="1" dirty="0">
                  <a:solidFill>
                    <a:srgbClr val="002060"/>
                  </a:solidFill>
                  <a:latin typeface="Book Antiqua" panose="02040602050305030304" pitchFamily="18" charset="0"/>
                </a:rPr>
                <a:t>αφηρημένων ρευμάτων</a:t>
              </a:r>
              <a:r>
                <a:rPr lang="el-GR" sz="2200" b="1" dirty="0">
                  <a:solidFill>
                    <a:srgbClr val="002060"/>
                  </a:solidFill>
                  <a:latin typeface="Book Antiqua" panose="02040602050305030304" pitchFamily="18" charset="0"/>
                </a:rPr>
                <a:t> και του </a:t>
              </a:r>
              <a:r>
                <a:rPr lang="en-US" sz="2200" b="1" i="1" dirty="0">
                  <a:solidFill>
                    <a:srgbClr val="002060"/>
                  </a:solidFill>
                  <a:latin typeface="Book Antiqua" panose="02040602050305030304" pitchFamily="18" charset="0"/>
                </a:rPr>
                <a:t>Bauhaus</a:t>
              </a:r>
              <a:r>
                <a:rPr lang="el-GR" sz="2200" b="1" dirty="0">
                  <a:solidFill>
                    <a:srgbClr val="002060"/>
                  </a:solidFill>
                  <a:latin typeface="Book Antiqua" panose="02040602050305030304" pitchFamily="18" charset="0"/>
                </a:rPr>
                <a:t>. Στη μουσική ξεχωρίζουν οι </a:t>
              </a:r>
              <a:r>
                <a:rPr lang="en-US" sz="2200" b="1" dirty="0">
                  <a:solidFill>
                    <a:srgbClr val="C00000"/>
                  </a:solidFill>
                  <a:latin typeface="Book Antiqua" panose="02040602050305030304" pitchFamily="18" charset="0"/>
                </a:rPr>
                <a:t>Arnold </a:t>
              </a:r>
              <a:r>
                <a:rPr lang="en-US" sz="2200" b="1" dirty="0" err="1">
                  <a:solidFill>
                    <a:srgbClr val="C00000"/>
                  </a:solidFill>
                  <a:latin typeface="Book Antiqua" panose="02040602050305030304" pitchFamily="18" charset="0"/>
                </a:rPr>
                <a:t>Sch</a:t>
              </a:r>
              <a:r>
                <a:rPr lang="el-GR" sz="2200" b="1" dirty="0">
                  <a:solidFill>
                    <a:srgbClr val="C00000"/>
                  </a:solidFill>
                  <a:latin typeface="Book Antiqua" panose="02040602050305030304" pitchFamily="18" charset="0"/>
                </a:rPr>
                <a:t>ö</a:t>
              </a:r>
              <a:r>
                <a:rPr lang="en-US" sz="2200" b="1" dirty="0" err="1">
                  <a:solidFill>
                    <a:srgbClr val="C00000"/>
                  </a:solidFill>
                  <a:latin typeface="Book Antiqua" panose="02040602050305030304" pitchFamily="18" charset="0"/>
                </a:rPr>
                <a:t>nberg</a:t>
              </a:r>
              <a:r>
                <a:rPr lang="el-GR" sz="2200" b="1" dirty="0">
                  <a:solidFill>
                    <a:srgbClr val="002060"/>
                  </a:solidFill>
                  <a:latin typeface="Book Antiqua" panose="02040602050305030304" pitchFamily="18" charset="0"/>
                </a:rPr>
                <a:t>, </a:t>
              </a:r>
              <a:r>
                <a:rPr lang="en-US" sz="2200" b="1" dirty="0">
                  <a:solidFill>
                    <a:srgbClr val="C00000"/>
                  </a:solidFill>
                  <a:latin typeface="Book Antiqua" panose="02040602050305030304" pitchFamily="18" charset="0"/>
                </a:rPr>
                <a:t>John Cage</a:t>
              </a:r>
              <a:r>
                <a:rPr lang="el-GR" sz="2200" b="1" dirty="0">
                  <a:solidFill>
                    <a:srgbClr val="002060"/>
                  </a:solidFill>
                  <a:latin typeface="Book Antiqua" panose="02040602050305030304" pitchFamily="18" charset="0"/>
                </a:rPr>
                <a:t>, </a:t>
              </a:r>
              <a:r>
                <a:rPr lang="en-US" sz="2200" b="1" dirty="0">
                  <a:solidFill>
                    <a:srgbClr val="C00000"/>
                  </a:solidFill>
                  <a:latin typeface="Book Antiqua" panose="02040602050305030304" pitchFamily="18" charset="0"/>
                </a:rPr>
                <a:t>Philip Glass</a:t>
              </a:r>
              <a:r>
                <a:rPr lang="el-GR" sz="2200" b="1" dirty="0">
                  <a:solidFill>
                    <a:srgbClr val="002060"/>
                  </a:solidFill>
                  <a:latin typeface="Book Antiqua" panose="02040602050305030304" pitchFamily="18" charset="0"/>
                </a:rPr>
                <a:t>, καθώς και οι έλληνες </a:t>
              </a:r>
              <a:r>
                <a:rPr lang="el-GR" sz="2200" b="1" dirty="0">
                  <a:solidFill>
                    <a:srgbClr val="C00000"/>
                  </a:solidFill>
                  <a:latin typeface="Book Antiqua" panose="02040602050305030304" pitchFamily="18" charset="0"/>
                </a:rPr>
                <a:t>Νίκος Σκαλκώτας</a:t>
              </a:r>
              <a:r>
                <a:rPr lang="el-GR" sz="2200" b="1" dirty="0">
                  <a:solidFill>
                    <a:srgbClr val="002060"/>
                  </a:solidFill>
                  <a:latin typeface="Book Antiqua" panose="02040602050305030304" pitchFamily="18" charset="0"/>
                </a:rPr>
                <a:t> και </a:t>
              </a:r>
              <a:r>
                <a:rPr lang="el-GR" sz="2200" b="1" dirty="0">
                  <a:solidFill>
                    <a:srgbClr val="C00000"/>
                  </a:solidFill>
                  <a:latin typeface="Book Antiqua" panose="02040602050305030304" pitchFamily="18" charset="0"/>
                </a:rPr>
                <a:t>Ιάννης Ξενάκης</a:t>
              </a:r>
              <a:r>
                <a:rPr lang="el-GR" sz="2200" b="1" dirty="0">
                  <a:solidFill>
                    <a:srgbClr val="002060"/>
                  </a:solidFill>
                  <a:latin typeface="Book Antiqua" panose="02040602050305030304" pitchFamily="18" charset="0"/>
                </a:rPr>
                <a:t>.</a:t>
              </a:r>
            </a:p>
            <a:p>
              <a:pPr algn="just">
                <a:lnSpc>
                  <a:spcPct val="150000"/>
                </a:lnSpc>
              </a:pPr>
              <a:endParaRPr lang="el-GR" sz="2200" dirty="0">
                <a:latin typeface="Book Antiqua" panose="02040602050305030304" pitchFamily="18" charset="0"/>
              </a:endParaRPr>
            </a:p>
          </p:txBody>
        </p:sp>
        <p:pic>
          <p:nvPicPr>
            <p:cNvPr id="3074" name="Picture 2" descr="http://tvxs.gr/sites/default/files/article/2011/21/37829-iannisxenakisbwprofi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4033980"/>
              <a:ext cx="2188434" cy="250565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tovima.gr/files/1/migratedData/D2002/D0908/1rey4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864" y="4149080"/>
              <a:ext cx="2270528" cy="237626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311638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466499"/>
            <a:ext cx="8712968" cy="5626797"/>
          </a:xfrm>
          <a:prstGeom prst="rect">
            <a:avLst/>
          </a:prstGeom>
        </p:spPr>
        <p:txBody>
          <a:bodyPr wrap="square">
            <a:spAutoFit/>
          </a:bodyPr>
          <a:lstStyle/>
          <a:p>
            <a:pPr algn="just">
              <a:lnSpc>
                <a:spcPct val="150000"/>
              </a:lnSpc>
              <a:spcAft>
                <a:spcPts val="0"/>
              </a:spcAft>
            </a:pPr>
            <a:r>
              <a:rPr lang="el-GR" sz="22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Μετά τον Α’ παγκόσμιο πόλεμο οι καλλιτέχνες της μετα-εξπρεσιονιστικής γενιάς έδωσαν ιδιαίτερη έμφαση στην κοινωνική κριτική. Οι όροι </a:t>
            </a:r>
            <a:r>
              <a:rPr lang="el-GR" sz="2200" b="1" dirty="0" smtClean="0">
                <a:solidFill>
                  <a:srgbClr val="C00000"/>
                </a:solidFill>
                <a:latin typeface="Book Antiqua" panose="02040602050305030304" pitchFamily="18" charset="0"/>
                <a:ea typeface="Calibri" panose="020F0502020204030204" pitchFamily="34" charset="0"/>
                <a:cs typeface="Times New Roman" panose="02020603050405020304" pitchFamily="18" charset="0"/>
              </a:rPr>
              <a:t>Μετα-εξπρεσιονισμός</a:t>
            </a:r>
            <a:r>
              <a:rPr lang="el-GR" sz="2200" b="1" dirty="0" smtClean="0">
                <a:solidFill>
                  <a:srgbClr val="002060"/>
                </a:solidFill>
                <a:latin typeface="Book Antiqua" panose="02040602050305030304" pitchFamily="18" charset="0"/>
                <a:ea typeface="Calibri" panose="020F0502020204030204" pitchFamily="34" charset="0"/>
                <a:cs typeface="Times New Roman" panose="02020603050405020304" pitchFamily="18" charset="0"/>
              </a:rPr>
              <a:t>, </a:t>
            </a:r>
            <a:r>
              <a:rPr lang="el-GR" sz="2200" b="1" dirty="0" smtClean="0">
                <a:solidFill>
                  <a:srgbClr val="C00000"/>
                </a:solidFill>
                <a:latin typeface="Book Antiqua" panose="02040602050305030304" pitchFamily="18" charset="0"/>
                <a:ea typeface="Calibri" panose="020F0502020204030204" pitchFamily="34" charset="0"/>
                <a:cs typeface="Times New Roman" panose="02020603050405020304" pitchFamily="18" charset="0"/>
              </a:rPr>
              <a:t>Μαγικός ρεαλισμός</a:t>
            </a:r>
            <a:r>
              <a:rPr lang="el-GR" sz="2200" b="1" dirty="0" smtClean="0">
                <a:solidFill>
                  <a:srgbClr val="002060"/>
                </a:solidFill>
                <a:latin typeface="Book Antiqua" panose="02040602050305030304" pitchFamily="18" charset="0"/>
                <a:ea typeface="Calibri" panose="020F0502020204030204" pitchFamily="34" charset="0"/>
                <a:cs typeface="Times New Roman" panose="02020603050405020304" pitchFamily="18" charset="0"/>
              </a:rPr>
              <a:t> </a:t>
            </a:r>
            <a:r>
              <a:rPr lang="el-GR" sz="22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ή </a:t>
            </a:r>
            <a:r>
              <a:rPr lang="el-GR" sz="2200" b="1" dirty="0" smtClean="0">
                <a:solidFill>
                  <a:srgbClr val="C00000"/>
                </a:solidFill>
                <a:latin typeface="Book Antiqua" panose="02040602050305030304" pitchFamily="18" charset="0"/>
                <a:ea typeface="Calibri" panose="020F0502020204030204" pitchFamily="34" charset="0"/>
                <a:cs typeface="Times New Roman" panose="02020603050405020304" pitchFamily="18" charset="0"/>
              </a:rPr>
              <a:t>Νέος Πραγματισμός</a:t>
            </a:r>
            <a:r>
              <a:rPr lang="el-GR" sz="2200" b="1" dirty="0" smtClean="0">
                <a:solidFill>
                  <a:srgbClr val="002060"/>
                </a:solidFill>
                <a:latin typeface="Book Antiqua" panose="02040602050305030304" pitchFamily="18" charset="0"/>
                <a:ea typeface="Calibri" panose="020F0502020204030204" pitchFamily="34" charset="0"/>
                <a:cs typeface="Times New Roman" panose="02020603050405020304" pitchFamily="18" charset="0"/>
              </a:rPr>
              <a:t> </a:t>
            </a:r>
            <a:r>
              <a:rPr lang="el-GR" sz="22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αναφέρονται όλοι στο ίδιο </a:t>
            </a:r>
            <a:r>
              <a:rPr lang="el-GR" sz="2200" b="1" dirty="0" smtClean="0">
                <a:solidFill>
                  <a:srgbClr val="002060"/>
                </a:solidFill>
                <a:latin typeface="Book Antiqua" panose="02040602050305030304" pitchFamily="18" charset="0"/>
                <a:ea typeface="Calibri" panose="020F0502020204030204" pitchFamily="34" charset="0"/>
                <a:cs typeface="Times New Roman" panose="02020603050405020304" pitchFamily="18" charset="0"/>
              </a:rPr>
              <a:t>κίνημα, </a:t>
            </a:r>
            <a:r>
              <a:rPr lang="el-GR" sz="22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που είχε ως σκοπό να αναπαραστήσει επακριβώς την αντικειμενική πραγματικότητα. Τα θέματα του νέου πραγματισμού είναι ανάπηροι πολέμου με ακρωτηριαμένα μέλη, νεόπλουτοι και επιχειρηματίες, χιτλερικοί, αντιδραστικοί πολιτικοί, γυναίκες του δρόμου, όλοι σε συνθέσεις που διακρίνονται για </a:t>
            </a:r>
            <a:r>
              <a:rPr lang="el-GR" sz="2200" b="1" dirty="0" smtClean="0">
                <a:solidFill>
                  <a:srgbClr val="002060"/>
                </a:solidFill>
                <a:latin typeface="Book Antiqua" panose="02040602050305030304" pitchFamily="18" charset="0"/>
                <a:ea typeface="Calibri" panose="020F0502020204030204" pitchFamily="34" charset="0"/>
                <a:cs typeface="Times New Roman" panose="02020603050405020304" pitchFamily="18" charset="0"/>
              </a:rPr>
              <a:t>την </a:t>
            </a:r>
            <a:r>
              <a:rPr lang="el-GR" sz="22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ανελέητη κριτική </a:t>
            </a:r>
            <a:r>
              <a:rPr lang="el-GR" sz="2200" b="1" dirty="0" smtClean="0">
                <a:solidFill>
                  <a:srgbClr val="002060"/>
                </a:solidFill>
                <a:latin typeface="Book Antiqua" panose="02040602050305030304" pitchFamily="18" charset="0"/>
                <a:ea typeface="Calibri" panose="020F0502020204030204" pitchFamily="34" charset="0"/>
                <a:cs typeface="Times New Roman" panose="02020603050405020304" pitchFamily="18" charset="0"/>
              </a:rPr>
              <a:t>τους και τη </a:t>
            </a:r>
            <a:r>
              <a:rPr lang="el-GR" sz="22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σαρκαστική </a:t>
            </a:r>
            <a:r>
              <a:rPr lang="el-GR" sz="2200" b="1" dirty="0" smtClean="0">
                <a:solidFill>
                  <a:srgbClr val="002060"/>
                </a:solidFill>
                <a:latin typeface="Book Antiqua" panose="02040602050305030304" pitchFamily="18" charset="0"/>
                <a:ea typeface="Calibri" panose="020F0502020204030204" pitchFamily="34" charset="0"/>
                <a:cs typeface="Times New Roman" panose="02020603050405020304" pitchFamily="18" charset="0"/>
              </a:rPr>
              <a:t>διάθεσή τους. </a:t>
            </a:r>
            <a:endParaRPr lang="el-GR"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55967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60648"/>
            <a:ext cx="8424936" cy="2123658"/>
          </a:xfrm>
          <a:prstGeom prst="rect">
            <a:avLst/>
          </a:prstGeom>
        </p:spPr>
        <p:txBody>
          <a:bodyPr wrap="square">
            <a:spAutoFit/>
          </a:bodyPr>
          <a:lstStyle/>
          <a:p>
            <a:pPr algn="just">
              <a:lnSpc>
                <a:spcPct val="150000"/>
              </a:lnSpc>
              <a:spcAft>
                <a:spcPts val="0"/>
              </a:spcAft>
            </a:pPr>
            <a:r>
              <a:rPr lang="el-GR" sz="22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Όπως ήταν </a:t>
            </a:r>
            <a:r>
              <a:rPr lang="el-GR" sz="2200" b="1" dirty="0" smtClean="0">
                <a:solidFill>
                  <a:srgbClr val="002060"/>
                </a:solidFill>
                <a:latin typeface="Book Antiqua" panose="02040602050305030304" pitchFamily="18" charset="0"/>
                <a:ea typeface="Calibri" panose="020F0502020204030204" pitchFamily="34" charset="0"/>
                <a:cs typeface="Times New Roman" panose="02020603050405020304" pitchFamily="18" charset="0"/>
              </a:rPr>
              <a:t>αναμενόμενο, </a:t>
            </a:r>
            <a:r>
              <a:rPr lang="el-GR" sz="22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οι καλλιτέχνες του νέου πραγματισμού διώχθηκαν άγρια στη ναζιστική Γερμανία. Ξεχωρίζουν κυρίως τα ονόματα </a:t>
            </a:r>
            <a:r>
              <a:rPr lang="el-GR" sz="2200" b="1" dirty="0" smtClean="0">
                <a:solidFill>
                  <a:srgbClr val="002060"/>
                </a:solidFill>
                <a:latin typeface="Book Antiqua" panose="02040602050305030304" pitchFamily="18" charset="0"/>
                <a:ea typeface="Calibri" panose="020F0502020204030204" pitchFamily="34" charset="0"/>
                <a:cs typeface="Times New Roman" panose="02020603050405020304" pitchFamily="18" charset="0"/>
              </a:rPr>
              <a:t>των </a:t>
            </a:r>
            <a:r>
              <a:rPr lang="en-US" sz="2200" b="1" dirty="0">
                <a:solidFill>
                  <a:srgbClr val="C00000"/>
                </a:solidFill>
                <a:latin typeface="Book Antiqua" panose="02040602050305030304" pitchFamily="18" charset="0"/>
                <a:ea typeface="Calibri" panose="020F0502020204030204" pitchFamily="34" charset="0"/>
                <a:cs typeface="Times New Roman" panose="02020603050405020304" pitchFamily="18" charset="0"/>
              </a:rPr>
              <a:t>Georges Grosz</a:t>
            </a:r>
            <a:r>
              <a:rPr lang="el-GR" sz="22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 (1893-1959), </a:t>
            </a:r>
            <a:r>
              <a:rPr lang="en-US" sz="2200" b="1" dirty="0" smtClean="0">
                <a:solidFill>
                  <a:srgbClr val="C00000"/>
                </a:solidFill>
                <a:latin typeface="Book Antiqua" panose="02040602050305030304" pitchFamily="18" charset="0"/>
                <a:ea typeface="Calibri" panose="020F0502020204030204" pitchFamily="34" charset="0"/>
                <a:cs typeface="Times New Roman" panose="02020603050405020304" pitchFamily="18" charset="0"/>
              </a:rPr>
              <a:t>Otto </a:t>
            </a:r>
            <a:r>
              <a:rPr lang="en-US" sz="2200" b="1" dirty="0">
                <a:solidFill>
                  <a:srgbClr val="C00000"/>
                </a:solidFill>
                <a:latin typeface="Book Antiqua" panose="02040602050305030304" pitchFamily="18" charset="0"/>
                <a:ea typeface="Calibri" panose="020F0502020204030204" pitchFamily="34" charset="0"/>
                <a:cs typeface="Times New Roman" panose="02020603050405020304" pitchFamily="18" charset="0"/>
              </a:rPr>
              <a:t>Dix</a:t>
            </a:r>
            <a:r>
              <a:rPr lang="el-GR" sz="22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 (1891-1969</a:t>
            </a:r>
            <a:r>
              <a:rPr lang="el-GR" sz="2200" b="1" dirty="0" smtClean="0">
                <a:solidFill>
                  <a:srgbClr val="002060"/>
                </a:solidFill>
                <a:latin typeface="Book Antiqua" panose="02040602050305030304" pitchFamily="18" charset="0"/>
                <a:ea typeface="Calibri" panose="020F0502020204030204" pitchFamily="34" charset="0"/>
                <a:cs typeface="Times New Roman" panose="02020603050405020304" pitchFamily="18" charset="0"/>
              </a:rPr>
              <a:t>) και</a:t>
            </a:r>
            <a:r>
              <a:rPr lang="en-US" sz="2200" b="1" dirty="0" smtClean="0">
                <a:solidFill>
                  <a:srgbClr val="002060"/>
                </a:solidFill>
                <a:latin typeface="Book Antiqua" panose="02040602050305030304" pitchFamily="18" charset="0"/>
                <a:ea typeface="Calibri" panose="020F0502020204030204" pitchFamily="34" charset="0"/>
                <a:cs typeface="Times New Roman" panose="02020603050405020304" pitchFamily="18" charset="0"/>
              </a:rPr>
              <a:t> </a:t>
            </a:r>
            <a:r>
              <a:rPr lang="en-US" sz="2200" b="1" dirty="0">
                <a:solidFill>
                  <a:srgbClr val="C00000"/>
                </a:solidFill>
                <a:latin typeface="Book Antiqua" panose="02040602050305030304" pitchFamily="18" charset="0"/>
                <a:ea typeface="Calibri" panose="020F0502020204030204" pitchFamily="34" charset="0"/>
                <a:cs typeface="Times New Roman" panose="02020603050405020304" pitchFamily="18" charset="0"/>
              </a:rPr>
              <a:t>Max Beckmann</a:t>
            </a:r>
            <a:r>
              <a:rPr lang="el-GR" sz="22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 (1884-1950).</a:t>
            </a:r>
            <a:endParaRPr lang="el-GR"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707" y="2492896"/>
            <a:ext cx="2330505" cy="231229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832" y="4581128"/>
            <a:ext cx="3289483" cy="221628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0111" y="2384305"/>
            <a:ext cx="3364225" cy="2068765"/>
          </a:xfrm>
          <a:prstGeom prst="rect">
            <a:avLst/>
          </a:prstGeom>
        </p:spPr>
      </p:pic>
    </p:spTree>
    <p:extLst>
      <p:ext uri="{BB962C8B-B14F-4D97-AF65-F5344CB8AC3E}">
        <p14:creationId xmlns:p14="http://schemas.microsoft.com/office/powerpoint/2010/main" val="6028610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318708"/>
            <a:ext cx="8784976" cy="6134628"/>
          </a:xfrm>
          <a:prstGeom prst="rect">
            <a:avLst/>
          </a:prstGeom>
        </p:spPr>
        <p:txBody>
          <a:bodyPr wrap="square">
            <a:spAutoFit/>
          </a:bodyPr>
          <a:lstStyle/>
          <a:p>
            <a:pPr algn="just">
              <a:lnSpc>
                <a:spcPct val="150000"/>
              </a:lnSpc>
              <a:spcAft>
                <a:spcPts val="0"/>
              </a:spcAft>
            </a:pPr>
            <a:r>
              <a:rPr lang="el-GR" sz="22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Μία ευρύτερη ανατροπή των αισθητικών αξιών του παρελθόντος εκφράζουν τρεις άλλες τάσεις της σύγχρονης τέχνης: ο </a:t>
            </a:r>
            <a:r>
              <a:rPr lang="el-GR" sz="2200" b="1" dirty="0">
                <a:solidFill>
                  <a:srgbClr val="C00000"/>
                </a:solidFill>
                <a:latin typeface="Book Antiqua" panose="02040602050305030304" pitchFamily="18" charset="0"/>
                <a:ea typeface="Calibri" panose="020F0502020204030204" pitchFamily="34" charset="0"/>
                <a:cs typeface="Times New Roman" panose="02020603050405020304" pitchFamily="18" charset="0"/>
              </a:rPr>
              <a:t>κυβισμός</a:t>
            </a:r>
            <a:r>
              <a:rPr lang="el-GR" sz="22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 ο </a:t>
            </a:r>
            <a:r>
              <a:rPr lang="el-GR" sz="2200" b="1" dirty="0">
                <a:solidFill>
                  <a:srgbClr val="C00000"/>
                </a:solidFill>
                <a:latin typeface="Book Antiqua" panose="02040602050305030304" pitchFamily="18" charset="0"/>
                <a:ea typeface="Calibri" panose="020F0502020204030204" pitchFamily="34" charset="0"/>
                <a:cs typeface="Times New Roman" panose="02020603050405020304" pitchFamily="18" charset="0"/>
              </a:rPr>
              <a:t>ορφισμός</a:t>
            </a:r>
            <a:r>
              <a:rPr lang="el-GR" sz="2200" b="1" i="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 </a:t>
            </a:r>
            <a:r>
              <a:rPr lang="el-GR" sz="22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και ο </a:t>
            </a:r>
            <a:r>
              <a:rPr lang="el-GR" sz="2200" b="1" dirty="0">
                <a:solidFill>
                  <a:srgbClr val="C00000"/>
                </a:solidFill>
                <a:latin typeface="Book Antiqua" panose="02040602050305030304" pitchFamily="18" charset="0"/>
                <a:ea typeface="Calibri" panose="020F0502020204030204" pitchFamily="34" charset="0"/>
                <a:cs typeface="Times New Roman" panose="02020603050405020304" pitchFamily="18" charset="0"/>
              </a:rPr>
              <a:t>φουτουρισμός</a:t>
            </a:r>
            <a:r>
              <a:rPr lang="el-GR" sz="22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 Κοινά στοιχεία τους είναι η αντίδραση κατά των φυσιοκρατικών τάσεων και της ζωγραφκής ψευδαίσθησης του ρεαλισμού. Κοινή αφετηρία και για τις τρεις τάσεις είναι η ζωγραφική του </a:t>
            </a:r>
            <a:r>
              <a:rPr lang="en-US" sz="2200" b="1" dirty="0" smtClean="0">
                <a:solidFill>
                  <a:srgbClr val="C00000"/>
                </a:solidFill>
                <a:latin typeface="Book Antiqua" panose="02040602050305030304" pitchFamily="18" charset="0"/>
                <a:ea typeface="Calibri" panose="020F0502020204030204" pitchFamily="34" charset="0"/>
                <a:cs typeface="Times New Roman" panose="02020603050405020304" pitchFamily="18" charset="0"/>
              </a:rPr>
              <a:t>Cezanne</a:t>
            </a:r>
            <a:r>
              <a:rPr lang="el-GR" sz="2200" b="1" dirty="0" smtClean="0">
                <a:solidFill>
                  <a:srgbClr val="002060"/>
                </a:solidFill>
                <a:latin typeface="Book Antiqua" panose="02040602050305030304" pitchFamily="18" charset="0"/>
                <a:ea typeface="Calibri" panose="020F0502020204030204" pitchFamily="34" charset="0"/>
                <a:cs typeface="Times New Roman" panose="02020603050405020304" pitchFamily="18" charset="0"/>
              </a:rPr>
              <a:t>, η οποία </a:t>
            </a:r>
            <a:r>
              <a:rPr lang="el-GR" sz="22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απευθύνεται ιδιαίτερα στη νόηση. Κύριο χαρακτηριστικό </a:t>
            </a:r>
            <a:r>
              <a:rPr lang="el-GR" sz="2200" b="1" dirty="0" smtClean="0">
                <a:solidFill>
                  <a:srgbClr val="002060"/>
                </a:solidFill>
                <a:latin typeface="Book Antiqua" panose="02040602050305030304" pitchFamily="18" charset="0"/>
                <a:ea typeface="Calibri" panose="020F0502020204030204" pitchFamily="34" charset="0"/>
                <a:cs typeface="Times New Roman" panose="02020603050405020304" pitchFamily="18" charset="0"/>
              </a:rPr>
              <a:t>της είναι η </a:t>
            </a:r>
            <a:r>
              <a:rPr lang="el-GR" sz="2200" b="1" i="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διάσπαση της φυσικής φόρμας των πραγμάτων στα στερεομετρικά τους </a:t>
            </a:r>
            <a:r>
              <a:rPr lang="el-GR" sz="2200" b="1" i="1" dirty="0" smtClean="0">
                <a:solidFill>
                  <a:srgbClr val="002060"/>
                </a:solidFill>
                <a:latin typeface="Book Antiqua" panose="02040602050305030304" pitchFamily="18" charset="0"/>
                <a:ea typeface="Calibri" panose="020F0502020204030204" pitchFamily="34" charset="0"/>
                <a:cs typeface="Times New Roman" panose="02020603050405020304" pitchFamily="18" charset="0"/>
              </a:rPr>
              <a:t>στοιχεία</a:t>
            </a:r>
            <a:r>
              <a:rPr lang="el-GR" sz="2200" b="1" dirty="0" smtClean="0">
                <a:solidFill>
                  <a:srgbClr val="002060"/>
                </a:solidFill>
                <a:latin typeface="Book Antiqua" panose="02040602050305030304" pitchFamily="18" charset="0"/>
                <a:ea typeface="Calibri" panose="020F0502020204030204" pitchFamily="34" charset="0"/>
                <a:cs typeface="Times New Roman" panose="02020603050405020304" pitchFamily="18" charset="0"/>
              </a:rPr>
              <a:t>, </a:t>
            </a:r>
            <a:r>
              <a:rPr lang="el-GR" sz="22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στην προσπάθεια να δοθεί ταυτόχρονα η πολλαπλότητα τους, οι </a:t>
            </a:r>
            <a:r>
              <a:rPr lang="el-GR" sz="2200" b="1" i="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όσο γίνεται περισσότερες όψεις </a:t>
            </a:r>
            <a:r>
              <a:rPr lang="el-GR" sz="2200" b="1" i="1" dirty="0" smtClean="0">
                <a:solidFill>
                  <a:srgbClr val="002060"/>
                </a:solidFill>
                <a:latin typeface="Book Antiqua" panose="02040602050305030304" pitchFamily="18" charset="0"/>
                <a:ea typeface="Calibri" panose="020F0502020204030204" pitchFamily="34" charset="0"/>
                <a:cs typeface="Times New Roman" panose="02020603050405020304" pitchFamily="18" charset="0"/>
              </a:rPr>
              <a:t>τους</a:t>
            </a:r>
            <a:r>
              <a:rPr lang="el-GR" sz="2200" b="1" dirty="0" smtClean="0">
                <a:solidFill>
                  <a:srgbClr val="002060"/>
                </a:solidFill>
                <a:latin typeface="Book Antiqua" panose="02040602050305030304" pitchFamily="18" charset="0"/>
                <a:ea typeface="Calibri" panose="020F0502020204030204" pitchFamily="34" charset="0"/>
                <a:cs typeface="Times New Roman" panose="02020603050405020304" pitchFamily="18" charset="0"/>
              </a:rPr>
              <a:t> </a:t>
            </a:r>
            <a:r>
              <a:rPr lang="el-GR" sz="22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αλλά παράλληλα και η </a:t>
            </a:r>
            <a:r>
              <a:rPr lang="el-GR" sz="2200" b="1" i="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εσωτερική δομή τους</a:t>
            </a:r>
            <a:r>
              <a:rPr lang="el-GR" sz="22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 Οι δύο σπουδαιότεροι δημιουργοί αυτής της εποχής είναι ο </a:t>
            </a:r>
            <a:r>
              <a:rPr lang="en-US" sz="2200" b="1" dirty="0">
                <a:solidFill>
                  <a:srgbClr val="C00000"/>
                </a:solidFill>
                <a:latin typeface="Book Antiqua" panose="02040602050305030304" pitchFamily="18" charset="0"/>
                <a:ea typeface="Calibri" panose="020F0502020204030204" pitchFamily="34" charset="0"/>
                <a:cs typeface="Times New Roman" panose="02020603050405020304" pitchFamily="18" charset="0"/>
              </a:rPr>
              <a:t>Picasso</a:t>
            </a:r>
            <a:r>
              <a:rPr lang="el-GR" sz="22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 (1881-1973) και ο </a:t>
            </a:r>
            <a:r>
              <a:rPr lang="en-US" sz="2200" b="1" dirty="0">
                <a:solidFill>
                  <a:srgbClr val="C00000"/>
                </a:solidFill>
                <a:latin typeface="Book Antiqua" panose="02040602050305030304" pitchFamily="18" charset="0"/>
                <a:ea typeface="Calibri" panose="020F0502020204030204" pitchFamily="34" charset="0"/>
                <a:cs typeface="Times New Roman" panose="02020603050405020304" pitchFamily="18" charset="0"/>
              </a:rPr>
              <a:t>Braque</a:t>
            </a:r>
            <a:r>
              <a:rPr lang="el-GR" sz="22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 (1882-1963).</a:t>
            </a:r>
            <a:endParaRPr lang="el-GR"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21397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390459"/>
            <a:ext cx="8496944" cy="6370975"/>
          </a:xfrm>
          <a:prstGeom prst="rect">
            <a:avLst/>
          </a:prstGeom>
          <a:noFill/>
        </p:spPr>
        <p:txBody>
          <a:bodyPr wrap="square" rtlCol="0">
            <a:spAutoFit/>
          </a:bodyPr>
          <a:lstStyle/>
          <a:p>
            <a:pPr algn="just">
              <a:lnSpc>
                <a:spcPct val="150000"/>
              </a:lnSpc>
            </a:pPr>
            <a:r>
              <a:rPr lang="el-GR" sz="2200" b="1" dirty="0" smtClean="0">
                <a:solidFill>
                  <a:srgbClr val="002060"/>
                </a:solidFill>
                <a:latin typeface="Book Antiqua" panose="02040602050305030304" pitchFamily="18" charset="0"/>
              </a:rPr>
              <a:t>Το τμήμα Β2 του 2</a:t>
            </a:r>
            <a:r>
              <a:rPr lang="el-GR" sz="2200" b="1" baseline="30000" dirty="0" smtClean="0">
                <a:solidFill>
                  <a:srgbClr val="002060"/>
                </a:solidFill>
                <a:latin typeface="Book Antiqua" panose="02040602050305030304" pitchFamily="18" charset="0"/>
              </a:rPr>
              <a:t>ου</a:t>
            </a:r>
            <a:r>
              <a:rPr lang="el-GR" sz="2200" b="1" dirty="0" smtClean="0">
                <a:solidFill>
                  <a:srgbClr val="002060"/>
                </a:solidFill>
                <a:latin typeface="Book Antiqua" panose="02040602050305030304" pitchFamily="18" charset="0"/>
              </a:rPr>
              <a:t> Λυκείου Ν. Ιωνίας εξέφρασε από την αρχή της σχολικής χρονιάς τις καλλιτεχνικές ανησυχίες του. Μέσα σε μία διδακτική ώρα στις αρχές Οκτωβρίου, οι μαθητές και μαθήτριες του τμήματος αποφασίσαμε, στο πλαίσιο ερευνητικής εργασίας, να ασχοληθούμε με τη μοντέρνα και σύγχρονη τέχνη στις διάφορες εκφάνσεις της. Ο τίτλος της εργασίας είναι </a:t>
            </a:r>
            <a:r>
              <a:rPr lang="el-GR" sz="2200" b="1" i="1" dirty="0" smtClean="0">
                <a:solidFill>
                  <a:srgbClr val="FF0000"/>
                </a:solidFill>
                <a:latin typeface="Book Antiqua" panose="02040602050305030304" pitchFamily="18" charset="0"/>
              </a:rPr>
              <a:t>Το μοντέρνο και σύγχρονο στη σκέψη και τις τέχνες του 20</a:t>
            </a:r>
            <a:r>
              <a:rPr lang="el-GR" sz="2200" b="1" i="1" baseline="30000" dirty="0" smtClean="0">
                <a:solidFill>
                  <a:srgbClr val="FF0000"/>
                </a:solidFill>
                <a:latin typeface="Book Antiqua" panose="02040602050305030304" pitchFamily="18" charset="0"/>
              </a:rPr>
              <a:t>ου</a:t>
            </a:r>
            <a:r>
              <a:rPr lang="el-GR" sz="2200" b="1" i="1" dirty="0" smtClean="0">
                <a:solidFill>
                  <a:srgbClr val="FF0000"/>
                </a:solidFill>
                <a:latin typeface="Book Antiqua" panose="02040602050305030304" pitchFamily="18" charset="0"/>
              </a:rPr>
              <a:t> αιώνα</a:t>
            </a:r>
            <a:r>
              <a:rPr lang="el-GR" sz="2200" b="1" dirty="0" smtClean="0">
                <a:latin typeface="Book Antiqua" panose="02040602050305030304" pitchFamily="18" charset="0"/>
              </a:rPr>
              <a:t>. </a:t>
            </a:r>
          </a:p>
          <a:p>
            <a:pPr algn="just">
              <a:lnSpc>
                <a:spcPct val="150000"/>
              </a:lnSpc>
            </a:pPr>
            <a:endParaRPr lang="el-GR" sz="800" b="1" dirty="0">
              <a:latin typeface="Book Antiqua" panose="02040602050305030304" pitchFamily="18" charset="0"/>
            </a:endParaRPr>
          </a:p>
          <a:p>
            <a:pPr algn="just">
              <a:lnSpc>
                <a:spcPct val="150000"/>
              </a:lnSpc>
            </a:pPr>
            <a:r>
              <a:rPr lang="el-GR" sz="2200" b="1" dirty="0" smtClean="0">
                <a:solidFill>
                  <a:srgbClr val="006600"/>
                </a:solidFill>
                <a:latin typeface="Book Antiqua" panose="02040602050305030304" pitchFamily="18" charset="0"/>
              </a:rPr>
              <a:t>Προκειμένου, μάλιστα, να ικανοποιηθούν όλες οι προτιμήσεις, χωριστήκαμε σε 4 ομάδες, καθεμία εκ των οποίων ανέλαβε να μελετήσει το θέμα από την οπτική</a:t>
            </a:r>
            <a:r>
              <a:rPr lang="el-GR" sz="2200" b="1" i="1" dirty="0" smtClean="0">
                <a:solidFill>
                  <a:srgbClr val="006600"/>
                </a:solidFill>
                <a:latin typeface="Book Antiqua" panose="02040602050305030304" pitchFamily="18" charset="0"/>
              </a:rPr>
              <a:t> </a:t>
            </a:r>
            <a:r>
              <a:rPr lang="el-GR" sz="2200" b="1" dirty="0" smtClean="0">
                <a:solidFill>
                  <a:srgbClr val="006600"/>
                </a:solidFill>
                <a:latin typeface="Book Antiqua" panose="02040602050305030304" pitchFamily="18" charset="0"/>
              </a:rPr>
              <a:t>των εικαστικών και εφαρμοσμένων τεχνών, της μουσικής, του χορού και, τέλος, του θεάτρου.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16632"/>
            <a:ext cx="7437521" cy="338437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3573016"/>
            <a:ext cx="3816424" cy="3124416"/>
          </a:xfrm>
          <a:prstGeom prst="rect">
            <a:avLst/>
          </a:prstGeom>
        </p:spPr>
      </p:pic>
    </p:spTree>
    <p:extLst>
      <p:ext uri="{BB962C8B-B14F-4D97-AF65-F5344CB8AC3E}">
        <p14:creationId xmlns:p14="http://schemas.microsoft.com/office/powerpoint/2010/main" val="3905258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45779"/>
            <a:ext cx="8928992" cy="2285241"/>
          </a:xfrm>
          <a:prstGeom prst="rect">
            <a:avLst/>
          </a:prstGeom>
        </p:spPr>
        <p:txBody>
          <a:bodyPr wrap="square">
            <a:spAutoFit/>
          </a:bodyPr>
          <a:lstStyle/>
          <a:p>
            <a:pPr algn="just">
              <a:lnSpc>
                <a:spcPct val="150000"/>
              </a:lnSpc>
              <a:spcAft>
                <a:spcPts val="0"/>
              </a:spcAft>
            </a:pPr>
            <a:r>
              <a:rPr lang="el-GR" sz="19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Ο </a:t>
            </a:r>
            <a:r>
              <a:rPr lang="el-GR" sz="1900" b="1" dirty="0" smtClean="0">
                <a:solidFill>
                  <a:srgbClr val="C00000"/>
                </a:solidFill>
                <a:latin typeface="Book Antiqua" panose="02040602050305030304" pitchFamily="18" charset="0"/>
                <a:ea typeface="Calibri" panose="020F0502020204030204" pitchFamily="34" charset="0"/>
                <a:cs typeface="Times New Roman" panose="02020603050405020304" pitchFamily="18" charset="0"/>
              </a:rPr>
              <a:t>Ορφισμός</a:t>
            </a:r>
            <a:r>
              <a:rPr lang="en-US" sz="1900" b="1" dirty="0" smtClean="0">
                <a:solidFill>
                  <a:srgbClr val="002060"/>
                </a:solidFill>
                <a:latin typeface="Book Antiqua" panose="02040602050305030304" pitchFamily="18" charset="0"/>
                <a:ea typeface="Calibri" panose="020F0502020204030204" pitchFamily="34" charset="0"/>
                <a:cs typeface="Times New Roman" panose="02020603050405020304" pitchFamily="18" charset="0"/>
              </a:rPr>
              <a:t>,</a:t>
            </a:r>
            <a:r>
              <a:rPr lang="el-GR" sz="1900" b="1" dirty="0" smtClean="0">
                <a:solidFill>
                  <a:srgbClr val="002060"/>
                </a:solidFill>
                <a:latin typeface="Book Antiqua" panose="02040602050305030304" pitchFamily="18" charset="0"/>
                <a:ea typeface="Calibri" panose="020F0502020204030204" pitchFamily="34" charset="0"/>
                <a:cs typeface="Times New Roman" panose="02020603050405020304" pitchFamily="18" charset="0"/>
              </a:rPr>
              <a:t> βασισμένος </a:t>
            </a:r>
            <a:r>
              <a:rPr lang="el-GR" sz="19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στις αρχές του </a:t>
            </a:r>
            <a:r>
              <a:rPr lang="el-GR" sz="1900" b="1" dirty="0" smtClean="0">
                <a:solidFill>
                  <a:srgbClr val="002060"/>
                </a:solidFill>
                <a:latin typeface="Book Antiqua" panose="02040602050305030304" pitchFamily="18" charset="0"/>
                <a:ea typeface="Calibri" panose="020F0502020204030204" pitchFamily="34" charset="0"/>
                <a:cs typeface="Times New Roman" panose="02020603050405020304" pitchFamily="18" charset="0"/>
              </a:rPr>
              <a:t>κυβισμού</a:t>
            </a:r>
            <a:r>
              <a:rPr lang="en-US" sz="1900" b="1" dirty="0" smtClean="0">
                <a:solidFill>
                  <a:srgbClr val="002060"/>
                </a:solidFill>
                <a:latin typeface="Book Antiqua" panose="02040602050305030304" pitchFamily="18" charset="0"/>
                <a:ea typeface="Calibri" panose="020F0502020204030204" pitchFamily="34" charset="0"/>
                <a:cs typeface="Times New Roman" panose="02020603050405020304" pitchFamily="18" charset="0"/>
              </a:rPr>
              <a:t>,</a:t>
            </a:r>
            <a:r>
              <a:rPr lang="el-GR" sz="1900" b="1" dirty="0" smtClean="0">
                <a:solidFill>
                  <a:srgbClr val="002060"/>
                </a:solidFill>
                <a:latin typeface="Book Antiqua" panose="02040602050305030304" pitchFamily="18" charset="0"/>
                <a:ea typeface="Calibri" panose="020F0502020204030204" pitchFamily="34" charset="0"/>
                <a:cs typeface="Times New Roman" panose="02020603050405020304" pitchFamily="18" charset="0"/>
              </a:rPr>
              <a:t> </a:t>
            </a:r>
            <a:r>
              <a:rPr lang="el-GR" sz="19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πέτυχε να ξαναδώσει σημασία στο χρώμα. Το όνομά του το χρωστά στον ποιητή </a:t>
            </a:r>
            <a:r>
              <a:rPr lang="en-US" sz="1900" b="1" dirty="0">
                <a:solidFill>
                  <a:srgbClr val="C00000"/>
                </a:solidFill>
                <a:latin typeface="Book Antiqua" panose="02040602050305030304" pitchFamily="18" charset="0"/>
                <a:ea typeface="Calibri" panose="020F0502020204030204" pitchFamily="34" charset="0"/>
                <a:cs typeface="Times New Roman" panose="02020603050405020304" pitchFamily="18" charset="0"/>
              </a:rPr>
              <a:t>Guillaume </a:t>
            </a:r>
            <a:r>
              <a:rPr lang="en-US" sz="1900" b="1" dirty="0" err="1">
                <a:solidFill>
                  <a:srgbClr val="C00000"/>
                </a:solidFill>
                <a:latin typeface="Book Antiqua" panose="02040602050305030304" pitchFamily="18" charset="0"/>
                <a:ea typeface="Calibri" panose="020F0502020204030204" pitchFamily="34" charset="0"/>
                <a:cs typeface="Times New Roman" panose="02020603050405020304" pitchFamily="18" charset="0"/>
              </a:rPr>
              <a:t>Appolinaire</a:t>
            </a:r>
            <a:r>
              <a:rPr lang="el-GR" sz="19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 για τον οποίο η ζωγραφική αυτή θα ξανάβρισκε τη </a:t>
            </a:r>
            <a:r>
              <a:rPr lang="el-GR" sz="1900" b="1" dirty="0" smtClean="0">
                <a:solidFill>
                  <a:srgbClr val="002060"/>
                </a:solidFill>
                <a:latin typeface="Book Antiqua" panose="02040602050305030304" pitchFamily="18" charset="0"/>
                <a:ea typeface="Calibri" panose="020F0502020204030204" pitchFamily="34" charset="0"/>
                <a:cs typeface="Times New Roman" panose="02020603050405020304" pitchFamily="18" charset="0"/>
              </a:rPr>
              <a:t>δύναμη, την οποία είχε </a:t>
            </a:r>
            <a:r>
              <a:rPr lang="el-GR" sz="19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κατά την παράδοση η μουσική του </a:t>
            </a:r>
            <a:r>
              <a:rPr lang="el-GR" sz="1900" b="1" dirty="0" smtClean="0">
                <a:solidFill>
                  <a:srgbClr val="002060"/>
                </a:solidFill>
                <a:latin typeface="Book Antiqua" panose="02040602050305030304" pitchFamily="18" charset="0"/>
                <a:ea typeface="Calibri" panose="020F0502020204030204" pitchFamily="34" charset="0"/>
                <a:cs typeface="Times New Roman" panose="02020603050405020304" pitchFamily="18" charset="0"/>
              </a:rPr>
              <a:t>Ορφέα, να </a:t>
            </a:r>
            <a:r>
              <a:rPr lang="el-GR" sz="19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ξεπεράσει την </a:t>
            </a:r>
            <a:r>
              <a:rPr lang="el-GR" sz="1900" b="1" dirty="0" smtClean="0">
                <a:solidFill>
                  <a:srgbClr val="002060"/>
                </a:solidFill>
                <a:latin typeface="Book Antiqua" panose="02040602050305030304" pitchFamily="18" charset="0"/>
                <a:ea typeface="Calibri" panose="020F0502020204030204" pitchFamily="34" charset="0"/>
                <a:cs typeface="Times New Roman" panose="02020603050405020304" pitchFamily="18" charset="0"/>
              </a:rPr>
              <a:t>α</a:t>
            </a:r>
            <a:r>
              <a:rPr lang="el-GR" sz="19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ν</a:t>
            </a:r>
            <a:r>
              <a:rPr lang="el-GR" sz="1900" b="1" dirty="0" smtClean="0">
                <a:solidFill>
                  <a:srgbClr val="002060"/>
                </a:solidFill>
                <a:latin typeface="Book Antiqua" panose="02040602050305030304" pitchFamily="18" charset="0"/>
                <a:ea typeface="Calibri" panose="020F0502020204030204" pitchFamily="34" charset="0"/>
                <a:cs typeface="Times New Roman" panose="02020603050405020304" pitchFamily="18" charset="0"/>
              </a:rPr>
              <a:t>τίθεση </a:t>
            </a:r>
            <a:r>
              <a:rPr lang="el-GR" sz="19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του υλικού με το πνευματικό</a:t>
            </a:r>
            <a:r>
              <a:rPr lang="el-GR" sz="1900" b="1" dirty="0" smtClean="0">
                <a:solidFill>
                  <a:srgbClr val="002060"/>
                </a:solidFill>
                <a:latin typeface="Book Antiqua" panose="02040602050305030304" pitchFamily="18" charset="0"/>
                <a:ea typeface="Calibri" panose="020F0502020204030204" pitchFamily="34" charset="0"/>
                <a:cs typeface="Times New Roman" panose="02020603050405020304" pitchFamily="18" charset="0"/>
              </a:rPr>
              <a:t>.</a:t>
            </a:r>
            <a:endParaRPr lang="el-GR" sz="19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7504" y="2189900"/>
            <a:ext cx="8928992" cy="2723823"/>
          </a:xfrm>
          <a:prstGeom prst="rect">
            <a:avLst/>
          </a:prstGeom>
        </p:spPr>
        <p:txBody>
          <a:bodyPr wrap="square">
            <a:spAutoFit/>
          </a:bodyPr>
          <a:lstStyle/>
          <a:p>
            <a:pPr algn="just">
              <a:lnSpc>
                <a:spcPct val="150000"/>
              </a:lnSpc>
              <a:spcAft>
                <a:spcPts val="0"/>
              </a:spcAft>
            </a:pPr>
            <a:r>
              <a:rPr lang="el-GR" sz="1900" b="1" dirty="0" smtClean="0">
                <a:solidFill>
                  <a:srgbClr val="002060"/>
                </a:solidFill>
                <a:latin typeface="Book Antiqua" panose="02040602050305030304" pitchFamily="18" charset="0"/>
                <a:ea typeface="Calibri" panose="020F0502020204030204" pitchFamily="34" charset="0"/>
                <a:cs typeface="Times New Roman" panose="02020603050405020304" pitchFamily="18" charset="0"/>
              </a:rPr>
              <a:t>Ο </a:t>
            </a:r>
            <a:r>
              <a:rPr lang="el-GR" sz="1900" b="1" dirty="0">
                <a:solidFill>
                  <a:srgbClr val="C00000"/>
                </a:solidFill>
                <a:latin typeface="Book Antiqua" panose="02040602050305030304" pitchFamily="18" charset="0"/>
                <a:ea typeface="Calibri" panose="020F0502020204030204" pitchFamily="34" charset="0"/>
                <a:cs typeface="Times New Roman" panose="02020603050405020304" pitchFamily="18" charset="0"/>
              </a:rPr>
              <a:t>φουτουρισμός</a:t>
            </a:r>
            <a:r>
              <a:rPr lang="el-GR" sz="19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 στρέφεται στη σύγχρονη ζωή, στην ταχύτητα, τον δυναμισμό, την επικράτηση του ρυθμού και της κίνησης. Θεωρεί ότι ο πόλεμος είναι η υγεία του κόσμου και ότι ένα αυτοκίνητο που τρέχει είναι ωραιότερο από τη Νίκη της Σαμοθράκης. Οι σημαντικότεροι εκπρόσωποι της φουτουριστικής </a:t>
            </a:r>
            <a:r>
              <a:rPr lang="el-GR" sz="1900" b="1" dirty="0" smtClean="0">
                <a:solidFill>
                  <a:srgbClr val="002060"/>
                </a:solidFill>
                <a:latin typeface="Book Antiqua" panose="02040602050305030304" pitchFamily="18" charset="0"/>
                <a:ea typeface="Calibri" panose="020F0502020204030204" pitchFamily="34" charset="0"/>
                <a:cs typeface="Times New Roman" panose="02020603050405020304" pitchFamily="18" charset="0"/>
              </a:rPr>
              <a:t>ζωγραφικής, </a:t>
            </a:r>
            <a:r>
              <a:rPr lang="el-GR" sz="19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που χαρακτηρίζει γεωγραφικά την </a:t>
            </a:r>
            <a:r>
              <a:rPr lang="el-GR" sz="1900" b="1" dirty="0" smtClean="0">
                <a:solidFill>
                  <a:srgbClr val="002060"/>
                </a:solidFill>
                <a:latin typeface="Book Antiqua" panose="02040602050305030304" pitchFamily="18" charset="0"/>
                <a:ea typeface="Calibri" panose="020F0502020204030204" pitchFamily="34" charset="0"/>
                <a:cs typeface="Times New Roman" panose="02020603050405020304" pitchFamily="18" charset="0"/>
              </a:rPr>
              <a:t>Ιταλία, </a:t>
            </a:r>
            <a:r>
              <a:rPr lang="el-GR" sz="19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είναι οι </a:t>
            </a:r>
            <a:r>
              <a:rPr lang="en-US" sz="1900" b="1" dirty="0">
                <a:solidFill>
                  <a:srgbClr val="C00000"/>
                </a:solidFill>
                <a:latin typeface="Book Antiqua" panose="02040602050305030304" pitchFamily="18" charset="0"/>
                <a:ea typeface="Calibri" panose="020F0502020204030204" pitchFamily="34" charset="0"/>
                <a:cs typeface="Times New Roman" panose="02020603050405020304" pitchFamily="18" charset="0"/>
              </a:rPr>
              <a:t>Umberto Boccioni</a:t>
            </a:r>
            <a:r>
              <a:rPr lang="el-GR" sz="19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 </a:t>
            </a:r>
            <a:r>
              <a:rPr lang="en-US" sz="1900" b="1" dirty="0">
                <a:solidFill>
                  <a:srgbClr val="C00000"/>
                </a:solidFill>
                <a:latin typeface="Book Antiqua" panose="02040602050305030304" pitchFamily="18" charset="0"/>
                <a:ea typeface="Calibri" panose="020F0502020204030204" pitchFamily="34" charset="0"/>
                <a:cs typeface="Times New Roman" panose="02020603050405020304" pitchFamily="18" charset="0"/>
              </a:rPr>
              <a:t>Giacomo </a:t>
            </a:r>
            <a:r>
              <a:rPr lang="en-US" sz="1900" b="1" dirty="0" err="1">
                <a:solidFill>
                  <a:srgbClr val="C00000"/>
                </a:solidFill>
                <a:latin typeface="Book Antiqua" panose="02040602050305030304" pitchFamily="18" charset="0"/>
                <a:ea typeface="Calibri" panose="020F0502020204030204" pitchFamily="34" charset="0"/>
                <a:cs typeface="Times New Roman" panose="02020603050405020304" pitchFamily="18" charset="0"/>
              </a:rPr>
              <a:t>Balla</a:t>
            </a:r>
            <a:r>
              <a:rPr lang="el-GR" sz="19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 </a:t>
            </a:r>
            <a:r>
              <a:rPr lang="en-US" sz="1900" b="1" dirty="0">
                <a:solidFill>
                  <a:srgbClr val="C00000"/>
                </a:solidFill>
                <a:latin typeface="Book Antiqua" panose="02040602050305030304" pitchFamily="18" charset="0"/>
                <a:ea typeface="Calibri" panose="020F0502020204030204" pitchFamily="34" charset="0"/>
                <a:cs typeface="Times New Roman" panose="02020603050405020304" pitchFamily="18" charset="0"/>
              </a:rPr>
              <a:t>Luigi </a:t>
            </a:r>
            <a:r>
              <a:rPr lang="en-US" sz="1900" b="1" dirty="0" err="1">
                <a:solidFill>
                  <a:srgbClr val="C00000"/>
                </a:solidFill>
                <a:latin typeface="Book Antiqua" panose="02040602050305030304" pitchFamily="18" charset="0"/>
                <a:ea typeface="Calibri" panose="020F0502020204030204" pitchFamily="34" charset="0"/>
                <a:cs typeface="Times New Roman" panose="02020603050405020304" pitchFamily="18" charset="0"/>
              </a:rPr>
              <a:t>Russolo</a:t>
            </a:r>
            <a:r>
              <a:rPr lang="el-GR" sz="19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a:t>
            </a:r>
            <a:endParaRPr lang="el-GR" sz="19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2120" y="4438829"/>
            <a:ext cx="3264788" cy="2292754"/>
          </a:xfrm>
          <a:prstGeom prst="rect">
            <a:avLst/>
          </a:prstGeom>
        </p:spPr>
      </p:pic>
    </p:spTree>
    <p:extLst>
      <p:ext uri="{BB962C8B-B14F-4D97-AF65-F5344CB8AC3E}">
        <p14:creationId xmlns:p14="http://schemas.microsoft.com/office/powerpoint/2010/main" val="33135040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88640"/>
            <a:ext cx="8928992" cy="6645152"/>
          </a:xfrm>
          <a:prstGeom prst="rect">
            <a:avLst/>
          </a:prstGeom>
        </p:spPr>
        <p:txBody>
          <a:bodyPr wrap="square">
            <a:spAutoFit/>
          </a:bodyPr>
          <a:lstStyle/>
          <a:p>
            <a:pPr algn="just">
              <a:lnSpc>
                <a:spcPct val="150000"/>
              </a:lnSpc>
              <a:spcAft>
                <a:spcPts val="0"/>
              </a:spcAft>
            </a:pPr>
            <a:r>
              <a:rPr lang="el-GR" sz="22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 Στη συνέχεια ακολουθεί μία διανοητική επανάσταση γεννημένη από τον Α’ παγκόσμιο πόλεμο, η οποία παίρνει στοιχεία από άλλες σύγχρονες τάσεις, αποσυνδέεται από την οπτική πραγματικότητα και προετοιμάζει την επικράτηση του </a:t>
            </a:r>
            <a:r>
              <a:rPr lang="el-GR" sz="2200" b="1" dirty="0" smtClean="0">
                <a:solidFill>
                  <a:srgbClr val="002060"/>
                </a:solidFill>
                <a:latin typeface="Book Antiqua" panose="02040602050305030304" pitchFamily="18" charset="0"/>
                <a:ea typeface="Calibri" panose="020F0502020204030204" pitchFamily="34" charset="0"/>
                <a:cs typeface="Times New Roman" panose="02020603050405020304" pitchFamily="18" charset="0"/>
              </a:rPr>
              <a:t>σουρεαλισμού</a:t>
            </a:r>
            <a:r>
              <a:rPr lang="el-GR" sz="22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 Πρόκειται για τον </a:t>
            </a:r>
            <a:r>
              <a:rPr lang="el-GR" sz="2200" b="1" dirty="0" smtClean="0">
                <a:solidFill>
                  <a:srgbClr val="C00000"/>
                </a:solidFill>
                <a:latin typeface="Book Antiqua" panose="02040602050305030304" pitchFamily="18" charset="0"/>
                <a:ea typeface="Calibri" panose="020F0502020204030204" pitchFamily="34" charset="0"/>
                <a:cs typeface="Times New Roman" panose="02020603050405020304" pitchFamily="18" charset="0"/>
              </a:rPr>
              <a:t>ντανταϊσμό</a:t>
            </a:r>
            <a:r>
              <a:rPr lang="el-GR" sz="2200" b="1" dirty="0" smtClean="0">
                <a:solidFill>
                  <a:srgbClr val="002060"/>
                </a:solidFill>
                <a:latin typeface="Book Antiqua" panose="02040602050305030304" pitchFamily="18" charset="0"/>
                <a:ea typeface="Calibri" panose="020F0502020204030204" pitchFamily="34" charset="0"/>
                <a:cs typeface="Times New Roman" panose="02020603050405020304" pitchFamily="18" charset="0"/>
              </a:rPr>
              <a:t>, που </a:t>
            </a:r>
            <a:r>
              <a:rPr lang="el-GR" sz="22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στη θέση της τέχνης βάζει την «αντι-τέχνη» και ξεκινάει με τον </a:t>
            </a:r>
            <a:r>
              <a:rPr lang="en-US" sz="2200" b="1" dirty="0">
                <a:solidFill>
                  <a:srgbClr val="C00000"/>
                </a:solidFill>
                <a:latin typeface="Book Antiqua" panose="02040602050305030304" pitchFamily="18" charset="0"/>
                <a:ea typeface="Calibri" panose="020F0502020204030204" pitchFamily="34" charset="0"/>
                <a:cs typeface="Times New Roman" panose="02020603050405020304" pitchFamily="18" charset="0"/>
              </a:rPr>
              <a:t>Marcel Duchamp</a:t>
            </a:r>
            <a:r>
              <a:rPr lang="el-GR" sz="22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 Πρωταγωνιστούν ο ρουμάνος ποιητής </a:t>
            </a:r>
            <a:r>
              <a:rPr lang="en-US" sz="2200" b="1" dirty="0">
                <a:solidFill>
                  <a:srgbClr val="C00000"/>
                </a:solidFill>
                <a:latin typeface="Book Antiqua" panose="02040602050305030304" pitchFamily="18" charset="0"/>
                <a:ea typeface="Calibri" panose="020F0502020204030204" pitchFamily="34" charset="0"/>
                <a:cs typeface="Times New Roman" panose="02020603050405020304" pitchFamily="18" charset="0"/>
              </a:rPr>
              <a:t>Tristan </a:t>
            </a:r>
            <a:r>
              <a:rPr lang="en-US" sz="2200" b="1" dirty="0" err="1">
                <a:solidFill>
                  <a:srgbClr val="C00000"/>
                </a:solidFill>
                <a:latin typeface="Book Antiqua" panose="02040602050305030304" pitchFamily="18" charset="0"/>
                <a:ea typeface="Calibri" panose="020F0502020204030204" pitchFamily="34" charset="0"/>
                <a:cs typeface="Times New Roman" panose="02020603050405020304" pitchFamily="18" charset="0"/>
              </a:rPr>
              <a:t>Tzara</a:t>
            </a:r>
            <a:r>
              <a:rPr lang="el-GR" sz="22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 (</a:t>
            </a:r>
            <a:r>
              <a:rPr lang="el-GR" sz="2200" b="1" i="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Καρδιά με </a:t>
            </a:r>
            <a:r>
              <a:rPr lang="el-GR" sz="2200" b="1" i="1" dirty="0" smtClean="0">
                <a:solidFill>
                  <a:srgbClr val="002060"/>
                </a:solidFill>
                <a:latin typeface="Book Antiqua" panose="02040602050305030304" pitchFamily="18" charset="0"/>
                <a:ea typeface="Calibri" panose="020F0502020204030204" pitchFamily="34" charset="0"/>
                <a:cs typeface="Times New Roman" panose="02020603050405020304" pitchFamily="18" charset="0"/>
              </a:rPr>
              <a:t>γκάζι</a:t>
            </a:r>
            <a:r>
              <a:rPr lang="el-GR" sz="2200" b="1" dirty="0" smtClean="0">
                <a:solidFill>
                  <a:srgbClr val="002060"/>
                </a:solidFill>
                <a:latin typeface="Book Antiqua" panose="02040602050305030304" pitchFamily="18" charset="0"/>
                <a:ea typeface="Calibri" panose="020F0502020204030204" pitchFamily="34" charset="0"/>
                <a:cs typeface="Times New Roman" panose="02020603050405020304" pitchFamily="18" charset="0"/>
              </a:rPr>
              <a:t> - τρίπρακτο </a:t>
            </a:r>
            <a:r>
              <a:rPr lang="el-GR" sz="22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συγχρονικό μπαλέτο με κοστούμια από χαρτόνι), οι λογοτέχνες </a:t>
            </a:r>
            <a:r>
              <a:rPr lang="en-US" sz="2200" b="1" dirty="0">
                <a:solidFill>
                  <a:srgbClr val="C00000"/>
                </a:solidFill>
                <a:latin typeface="Book Antiqua" panose="02040602050305030304" pitchFamily="18" charset="0"/>
                <a:ea typeface="Calibri" panose="020F0502020204030204" pitchFamily="34" charset="0"/>
                <a:cs typeface="Times New Roman" panose="02020603050405020304" pitchFamily="18" charset="0"/>
              </a:rPr>
              <a:t>Andre Breton</a:t>
            </a:r>
            <a:r>
              <a:rPr lang="el-GR" sz="22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 </a:t>
            </a:r>
            <a:r>
              <a:rPr lang="en-US" sz="2200" b="1" dirty="0">
                <a:solidFill>
                  <a:srgbClr val="C00000"/>
                </a:solidFill>
                <a:latin typeface="Book Antiqua" panose="02040602050305030304" pitchFamily="18" charset="0"/>
                <a:ea typeface="Calibri" panose="020F0502020204030204" pitchFamily="34" charset="0"/>
                <a:cs typeface="Times New Roman" panose="02020603050405020304" pitchFamily="18" charset="0"/>
              </a:rPr>
              <a:t>Louis Aragon</a:t>
            </a:r>
            <a:r>
              <a:rPr lang="el-GR" sz="22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 </a:t>
            </a:r>
            <a:r>
              <a:rPr lang="en-US" sz="2200" b="1" dirty="0">
                <a:solidFill>
                  <a:srgbClr val="C00000"/>
                </a:solidFill>
                <a:latin typeface="Book Antiqua" panose="02040602050305030304" pitchFamily="18" charset="0"/>
                <a:ea typeface="Calibri" panose="020F0502020204030204" pitchFamily="34" charset="0"/>
                <a:cs typeface="Times New Roman" panose="02020603050405020304" pitchFamily="18" charset="0"/>
              </a:rPr>
              <a:t>Paul </a:t>
            </a:r>
            <a:r>
              <a:rPr lang="en-US" sz="2200" b="1" dirty="0" err="1">
                <a:solidFill>
                  <a:srgbClr val="C00000"/>
                </a:solidFill>
                <a:latin typeface="Book Antiqua" panose="02040602050305030304" pitchFamily="18" charset="0"/>
                <a:ea typeface="Calibri" panose="020F0502020204030204" pitchFamily="34" charset="0"/>
                <a:cs typeface="Times New Roman" panose="02020603050405020304" pitchFamily="18" charset="0"/>
              </a:rPr>
              <a:t>Eluard</a:t>
            </a:r>
            <a:r>
              <a:rPr lang="en-US" sz="22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 </a:t>
            </a:r>
            <a:r>
              <a:rPr lang="el-GR" sz="22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και οι καλλιτέχνες </a:t>
            </a:r>
            <a:r>
              <a:rPr lang="en-US" sz="2200" b="1" dirty="0">
                <a:solidFill>
                  <a:srgbClr val="C00000"/>
                </a:solidFill>
                <a:latin typeface="Book Antiqua" panose="02040602050305030304" pitchFamily="18" charset="0"/>
                <a:ea typeface="Calibri" panose="020F0502020204030204" pitchFamily="34" charset="0"/>
                <a:cs typeface="Times New Roman" panose="02020603050405020304" pitchFamily="18" charset="0"/>
              </a:rPr>
              <a:t>Max Ernst</a:t>
            </a:r>
            <a:r>
              <a:rPr lang="el-GR" sz="22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 (πιο γνωστός ως </a:t>
            </a:r>
            <a:r>
              <a:rPr lang="el-GR" sz="2200" b="1" dirty="0" smtClean="0">
                <a:solidFill>
                  <a:srgbClr val="002060"/>
                </a:solidFill>
                <a:latin typeface="Book Antiqua" panose="02040602050305030304" pitchFamily="18" charset="0"/>
                <a:ea typeface="Calibri" panose="020F0502020204030204" pitchFamily="34" charset="0"/>
                <a:cs typeface="Times New Roman" panose="02020603050405020304" pitchFamily="18" charset="0"/>
              </a:rPr>
              <a:t>σουρεαλιστής</a:t>
            </a:r>
            <a:r>
              <a:rPr lang="el-GR" sz="22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 και </a:t>
            </a:r>
            <a:r>
              <a:rPr lang="en-US" sz="2200" b="1" dirty="0">
                <a:solidFill>
                  <a:srgbClr val="C00000"/>
                </a:solidFill>
                <a:latin typeface="Book Antiqua" panose="02040602050305030304" pitchFamily="18" charset="0"/>
                <a:ea typeface="Calibri" panose="020F0502020204030204" pitchFamily="34" charset="0"/>
                <a:cs typeface="Times New Roman" panose="02020603050405020304" pitchFamily="18" charset="0"/>
              </a:rPr>
              <a:t>Man Ray</a:t>
            </a:r>
            <a:r>
              <a:rPr lang="el-GR" sz="22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 Από τον ντανταϊσμό κατάγονται όχι μόνο ο </a:t>
            </a:r>
            <a:r>
              <a:rPr lang="el-GR" sz="2200" b="1" dirty="0" smtClean="0">
                <a:solidFill>
                  <a:srgbClr val="002060"/>
                </a:solidFill>
                <a:latin typeface="Book Antiqua" panose="02040602050305030304" pitchFamily="18" charset="0"/>
                <a:ea typeface="Calibri" panose="020F0502020204030204" pitchFamily="34" charset="0"/>
                <a:cs typeface="Times New Roman" panose="02020603050405020304" pitchFamily="18" charset="0"/>
              </a:rPr>
              <a:t>σουρεαλισμός </a:t>
            </a:r>
            <a:r>
              <a:rPr lang="el-GR" sz="22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αλλά και οι μεταπολεμικές τάσεις της δεκαετίας του 1960-70 </a:t>
            </a:r>
            <a:r>
              <a:rPr lang="en-US" sz="2200" b="1" i="1" dirty="0">
                <a:solidFill>
                  <a:srgbClr val="FF9900"/>
                </a:solidFill>
                <a:latin typeface="Book Antiqua" panose="02040602050305030304" pitchFamily="18" charset="0"/>
                <a:ea typeface="Calibri" panose="020F0502020204030204" pitchFamily="34" charset="0"/>
                <a:cs typeface="Times New Roman" panose="02020603050405020304" pitchFamily="18" charset="0"/>
              </a:rPr>
              <a:t>Pop Art</a:t>
            </a:r>
            <a:r>
              <a:rPr lang="el-GR" sz="22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 </a:t>
            </a:r>
            <a:r>
              <a:rPr lang="en-US" sz="2200" b="1" i="1" dirty="0">
                <a:solidFill>
                  <a:srgbClr val="FF9900"/>
                </a:solidFill>
                <a:latin typeface="Book Antiqua" panose="02040602050305030304" pitchFamily="18" charset="0"/>
                <a:ea typeface="Calibri" panose="020F0502020204030204" pitchFamily="34" charset="0"/>
                <a:cs typeface="Times New Roman" panose="02020603050405020304" pitchFamily="18" charset="0"/>
              </a:rPr>
              <a:t>Anti Form</a:t>
            </a:r>
            <a:r>
              <a:rPr lang="el-GR" sz="22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 </a:t>
            </a:r>
            <a:r>
              <a:rPr lang="en-US" sz="2200" b="1" i="1" dirty="0">
                <a:solidFill>
                  <a:srgbClr val="FF9900"/>
                </a:solidFill>
                <a:latin typeface="Book Antiqua" panose="02040602050305030304" pitchFamily="18" charset="0"/>
                <a:ea typeface="Calibri" panose="020F0502020204030204" pitchFamily="34" charset="0"/>
                <a:cs typeface="Times New Roman" panose="02020603050405020304" pitchFamily="18" charset="0"/>
              </a:rPr>
              <a:t>Land Art</a:t>
            </a:r>
            <a:r>
              <a:rPr lang="el-GR" sz="22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 </a:t>
            </a:r>
            <a:r>
              <a:rPr lang="en-US" sz="2200" b="1" i="1" dirty="0">
                <a:solidFill>
                  <a:srgbClr val="FF9900"/>
                </a:solidFill>
                <a:latin typeface="Book Antiqua" panose="02040602050305030304" pitchFamily="18" charset="0"/>
                <a:ea typeface="Calibri" panose="020F0502020204030204" pitchFamily="34" charset="0"/>
                <a:cs typeface="Times New Roman" panose="02020603050405020304" pitchFamily="18" charset="0"/>
              </a:rPr>
              <a:t>Conceptual Art</a:t>
            </a:r>
            <a:r>
              <a:rPr lang="el-GR" sz="22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a:t>
            </a:r>
            <a:endParaRPr lang="el-GR"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76640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404664"/>
            <a:ext cx="3744416" cy="310318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2780928"/>
            <a:ext cx="3762375" cy="3762375"/>
          </a:xfrm>
          <a:prstGeom prst="rect">
            <a:avLst/>
          </a:prstGeom>
        </p:spPr>
      </p:pic>
    </p:spTree>
    <p:extLst>
      <p:ext uri="{BB962C8B-B14F-4D97-AF65-F5344CB8AC3E}">
        <p14:creationId xmlns:p14="http://schemas.microsoft.com/office/powerpoint/2010/main" val="31606274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7384"/>
            <a:ext cx="8784976" cy="2585323"/>
          </a:xfrm>
          <a:prstGeom prst="rect">
            <a:avLst/>
          </a:prstGeom>
        </p:spPr>
        <p:txBody>
          <a:bodyPr wrap="square">
            <a:spAutoFit/>
          </a:bodyPr>
          <a:lstStyle/>
          <a:p>
            <a:pPr algn="just">
              <a:lnSpc>
                <a:spcPct val="150000"/>
              </a:lnSpc>
              <a:spcAft>
                <a:spcPts val="0"/>
              </a:spcAft>
            </a:pPr>
            <a:r>
              <a:rPr lang="el-GR"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Με τον </a:t>
            </a:r>
            <a:r>
              <a:rPr lang="el-GR" b="1" dirty="0" smtClean="0">
                <a:solidFill>
                  <a:srgbClr val="C00000"/>
                </a:solidFill>
                <a:latin typeface="Book Antiqua" panose="02040602050305030304" pitchFamily="18" charset="0"/>
                <a:ea typeface="Calibri" panose="020F0502020204030204" pitchFamily="34" charset="0"/>
                <a:cs typeface="Times New Roman" panose="02020603050405020304" pitchFamily="18" charset="0"/>
              </a:rPr>
              <a:t>σουρεαλισμό</a:t>
            </a:r>
            <a:r>
              <a:rPr lang="el-GR" b="1" dirty="0" smtClean="0">
                <a:solidFill>
                  <a:srgbClr val="002060"/>
                </a:solidFill>
                <a:latin typeface="Book Antiqua" panose="02040602050305030304" pitchFamily="18" charset="0"/>
                <a:ea typeface="Calibri" panose="020F0502020204030204" pitchFamily="34" charset="0"/>
                <a:cs typeface="Times New Roman" panose="02020603050405020304" pitchFamily="18" charset="0"/>
              </a:rPr>
              <a:t> </a:t>
            </a:r>
            <a:r>
              <a:rPr lang="el-GR"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δίνεται έμφαση στο ψυχικό, το ονειρικό, το υποσυνείδητο. Ο όρος </a:t>
            </a:r>
            <a:r>
              <a:rPr lang="el-GR" b="1" dirty="0" smtClean="0">
                <a:solidFill>
                  <a:srgbClr val="002060"/>
                </a:solidFill>
                <a:latin typeface="Book Antiqua" panose="02040602050305030304" pitchFamily="18" charset="0"/>
                <a:ea typeface="Calibri" panose="020F0502020204030204" pitchFamily="34" charset="0"/>
                <a:cs typeface="Times New Roman" panose="02020603050405020304" pitchFamily="18" charset="0"/>
              </a:rPr>
              <a:t>σουρεαλισμός</a:t>
            </a:r>
            <a:r>
              <a:rPr lang="el-GR" b="1" i="1" dirty="0" smtClean="0">
                <a:solidFill>
                  <a:srgbClr val="002060"/>
                </a:solidFill>
                <a:latin typeface="Book Antiqua" panose="02040602050305030304" pitchFamily="18" charset="0"/>
                <a:ea typeface="Calibri" panose="020F0502020204030204" pitchFamily="34" charset="0"/>
                <a:cs typeface="Times New Roman" panose="02020603050405020304" pitchFamily="18" charset="0"/>
              </a:rPr>
              <a:t> </a:t>
            </a:r>
            <a:r>
              <a:rPr lang="el-GR"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οφείλεται και πάλι στον ποιητή </a:t>
            </a:r>
            <a:r>
              <a:rPr lang="en-US" b="1" dirty="0" err="1">
                <a:solidFill>
                  <a:srgbClr val="002060"/>
                </a:solidFill>
                <a:latin typeface="Book Antiqua" panose="02040602050305030304" pitchFamily="18" charset="0"/>
                <a:ea typeface="Calibri" panose="020F0502020204030204" pitchFamily="34" charset="0"/>
                <a:cs typeface="Times New Roman" panose="02020603050405020304" pitchFamily="18" charset="0"/>
              </a:rPr>
              <a:t>Appolinaire</a:t>
            </a:r>
            <a:r>
              <a:rPr lang="en-US"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 </a:t>
            </a:r>
            <a:r>
              <a:rPr lang="el-GR"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και δηλώνει </a:t>
            </a:r>
            <a:r>
              <a:rPr lang="el-GR" b="1" i="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τη συγχώνευση του ονείρου και της πραγματικότητας σε μία απόλυτη πραγματικότητα, την υπερπραγματικότητα</a:t>
            </a:r>
            <a:r>
              <a:rPr lang="el-GR"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 Αγαπάει την ελευθερία της έκφρασης, τη φαντασία και θαυμάζει το παράλογο. Θαυμαστά είναι τα έργα του </a:t>
            </a:r>
            <a:r>
              <a:rPr lang="en-US" b="1" dirty="0" smtClean="0">
                <a:solidFill>
                  <a:srgbClr val="C00000"/>
                </a:solidFill>
                <a:latin typeface="Book Antiqua" panose="02040602050305030304" pitchFamily="18" charset="0"/>
                <a:ea typeface="Calibri" panose="020F0502020204030204" pitchFamily="34" charset="0"/>
                <a:cs typeface="Times New Roman" panose="02020603050405020304" pitchFamily="18" charset="0"/>
              </a:rPr>
              <a:t>Salva</a:t>
            </a:r>
            <a:r>
              <a:rPr lang="en-US" b="1" dirty="0">
                <a:solidFill>
                  <a:srgbClr val="C00000"/>
                </a:solidFill>
                <a:latin typeface="Book Antiqua" panose="02040602050305030304" pitchFamily="18" charset="0"/>
                <a:ea typeface="Calibri" panose="020F0502020204030204" pitchFamily="34" charset="0"/>
                <a:cs typeface="Times New Roman" panose="02020603050405020304" pitchFamily="18" charset="0"/>
              </a:rPr>
              <a:t>d</a:t>
            </a:r>
            <a:r>
              <a:rPr lang="en-US" b="1" dirty="0" smtClean="0">
                <a:solidFill>
                  <a:srgbClr val="C00000"/>
                </a:solidFill>
                <a:latin typeface="Book Antiqua" panose="02040602050305030304" pitchFamily="18" charset="0"/>
                <a:ea typeface="Calibri" panose="020F0502020204030204" pitchFamily="34" charset="0"/>
                <a:cs typeface="Times New Roman" panose="02020603050405020304" pitchFamily="18" charset="0"/>
              </a:rPr>
              <a:t>or </a:t>
            </a:r>
            <a:r>
              <a:rPr lang="en-US" b="1" dirty="0">
                <a:solidFill>
                  <a:srgbClr val="C00000"/>
                </a:solidFill>
                <a:latin typeface="Book Antiqua" panose="02040602050305030304" pitchFamily="18" charset="0"/>
                <a:ea typeface="Calibri" panose="020F0502020204030204" pitchFamily="34" charset="0"/>
                <a:cs typeface="Times New Roman" panose="02020603050405020304" pitchFamily="18" charset="0"/>
              </a:rPr>
              <a:t>Dali</a:t>
            </a:r>
            <a:r>
              <a:rPr lang="en-US"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 </a:t>
            </a:r>
            <a:r>
              <a:rPr lang="el-GR"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και του </a:t>
            </a:r>
            <a:r>
              <a:rPr lang="en-US" b="1" dirty="0">
                <a:solidFill>
                  <a:srgbClr val="C00000"/>
                </a:solidFill>
                <a:latin typeface="Book Antiqua" panose="02040602050305030304" pitchFamily="18" charset="0"/>
                <a:ea typeface="Calibri" panose="020F0502020204030204" pitchFamily="34" charset="0"/>
                <a:cs typeface="Times New Roman" panose="02020603050405020304" pitchFamily="18" charset="0"/>
              </a:rPr>
              <a:t>Juan Miro</a:t>
            </a:r>
            <a:r>
              <a:rPr lang="el-GR"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a:t>
            </a:r>
            <a:endParaRPr lang="el-GR"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646" y="2557939"/>
            <a:ext cx="3358539" cy="267843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5936" y="2060848"/>
            <a:ext cx="3096344" cy="253257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184" y="4668474"/>
            <a:ext cx="2700868" cy="2125583"/>
          </a:xfrm>
          <a:prstGeom prst="rect">
            <a:avLst/>
          </a:prstGeom>
        </p:spPr>
      </p:pic>
    </p:spTree>
    <p:extLst>
      <p:ext uri="{BB962C8B-B14F-4D97-AF65-F5344CB8AC3E}">
        <p14:creationId xmlns:p14="http://schemas.microsoft.com/office/powerpoint/2010/main" val="2568927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99392"/>
            <a:ext cx="8856984" cy="5678478"/>
          </a:xfrm>
          <a:prstGeom prst="rect">
            <a:avLst/>
          </a:prstGeom>
          <a:noFill/>
        </p:spPr>
        <p:txBody>
          <a:bodyPr wrap="square" rtlCol="0">
            <a:spAutoFit/>
          </a:bodyPr>
          <a:lstStyle/>
          <a:p>
            <a:pPr algn="just">
              <a:lnSpc>
                <a:spcPct val="150000"/>
              </a:lnSpc>
            </a:pPr>
            <a:r>
              <a:rPr lang="el-GR" sz="2200" b="1" i="1" dirty="0" smtClean="0">
                <a:solidFill>
                  <a:srgbClr val="002060"/>
                </a:solidFill>
                <a:effectLst>
                  <a:outerShdw blurRad="38100" dist="38100" dir="2700000" algn="tl">
                    <a:srgbClr val="000000">
                      <a:alpha val="43137"/>
                    </a:srgbClr>
                  </a:outerShdw>
                </a:effectLst>
                <a:latin typeface="Book Antiqua" panose="02040602050305030304" pitchFamily="18" charset="0"/>
              </a:rPr>
              <a:t>Η </a:t>
            </a:r>
            <a:r>
              <a:rPr lang="el-GR" sz="2200" b="1" i="1" dirty="0">
                <a:solidFill>
                  <a:srgbClr val="002060"/>
                </a:solidFill>
                <a:effectLst>
                  <a:outerShdw blurRad="38100" dist="38100" dir="2700000" algn="tl">
                    <a:srgbClr val="000000">
                      <a:alpha val="43137"/>
                    </a:srgbClr>
                  </a:outerShdw>
                </a:effectLst>
                <a:latin typeface="Book Antiqua" panose="02040602050305030304" pitchFamily="18" charset="0"/>
              </a:rPr>
              <a:t>εμπειρία της τέχνης είναι </a:t>
            </a:r>
            <a:r>
              <a:rPr lang="el-GR" sz="2200" b="1" i="1" dirty="0" smtClean="0">
                <a:solidFill>
                  <a:srgbClr val="002060"/>
                </a:solidFill>
                <a:effectLst>
                  <a:outerShdw blurRad="38100" dist="38100" dir="2700000" algn="tl">
                    <a:srgbClr val="000000">
                      <a:alpha val="43137"/>
                    </a:srgbClr>
                  </a:outerShdw>
                </a:effectLst>
                <a:latin typeface="Book Antiqua" panose="02040602050305030304" pitchFamily="18" charset="0"/>
              </a:rPr>
              <a:t>αποκαλυπτική </a:t>
            </a:r>
            <a:r>
              <a:rPr lang="el-GR" sz="2200" b="1" i="1" dirty="0">
                <a:solidFill>
                  <a:srgbClr val="002060"/>
                </a:solidFill>
                <a:effectLst>
                  <a:outerShdw blurRad="38100" dist="38100" dir="2700000" algn="tl">
                    <a:srgbClr val="000000">
                      <a:alpha val="43137"/>
                    </a:srgbClr>
                  </a:outerShdw>
                </a:effectLst>
                <a:latin typeface="Book Antiqua" panose="02040602050305030304" pitchFamily="18" charset="0"/>
              </a:rPr>
              <a:t>αλλά με </a:t>
            </a:r>
            <a:r>
              <a:rPr lang="el-GR" sz="2200" b="1" i="1" dirty="0" smtClean="0">
                <a:solidFill>
                  <a:srgbClr val="002060"/>
                </a:solidFill>
                <a:effectLst>
                  <a:outerShdw blurRad="38100" dist="38100" dir="2700000" algn="tl">
                    <a:srgbClr val="000000">
                      <a:alpha val="43137"/>
                    </a:srgbClr>
                  </a:outerShdw>
                </a:effectLst>
                <a:latin typeface="Book Antiqua" panose="02040602050305030304" pitchFamily="18" charset="0"/>
              </a:rPr>
              <a:t>τρόπο διαφορετικό από </a:t>
            </a:r>
            <a:r>
              <a:rPr lang="el-GR" sz="2200" b="1" i="1" dirty="0">
                <a:solidFill>
                  <a:srgbClr val="002060"/>
                </a:solidFill>
                <a:effectLst>
                  <a:outerShdw blurRad="38100" dist="38100" dir="2700000" algn="tl">
                    <a:srgbClr val="000000">
                      <a:alpha val="43137"/>
                    </a:srgbClr>
                  </a:outerShdw>
                </a:effectLst>
                <a:latin typeface="Book Antiqua" panose="02040602050305030304" pitchFamily="18" charset="0"/>
              </a:rPr>
              <a:t>την ανάγνωση ενός βιβλίου κοινωνικής ιστορίας, την πρόσληψη της πολιτικής ειδησεογραφίας, τη συμμετοχή σε ένα σεμινάριο, την ακρόαση ενός ηχητικού </a:t>
            </a:r>
            <a:r>
              <a:rPr lang="el-GR" sz="2200" b="1" i="1" dirty="0" smtClean="0">
                <a:solidFill>
                  <a:srgbClr val="002060"/>
                </a:solidFill>
                <a:effectLst>
                  <a:outerShdw blurRad="38100" dist="38100" dir="2700000" algn="tl">
                    <a:srgbClr val="000000">
                      <a:alpha val="43137"/>
                    </a:srgbClr>
                  </a:outerShdw>
                </a:effectLst>
                <a:latin typeface="Book Antiqua" panose="02040602050305030304" pitchFamily="18" charset="0"/>
              </a:rPr>
              <a:t>ντοκουμέντου ή </a:t>
            </a:r>
            <a:r>
              <a:rPr lang="el-GR" sz="2200" b="1" i="1" dirty="0">
                <a:solidFill>
                  <a:srgbClr val="002060"/>
                </a:solidFill>
                <a:effectLst>
                  <a:outerShdw blurRad="38100" dist="38100" dir="2700000" algn="tl">
                    <a:srgbClr val="000000">
                      <a:alpha val="43137"/>
                    </a:srgbClr>
                  </a:outerShdw>
                </a:effectLst>
                <a:latin typeface="Book Antiqua" panose="02040602050305030304" pitchFamily="18" charset="0"/>
              </a:rPr>
              <a:t>την παρακολούθηση </a:t>
            </a:r>
            <a:r>
              <a:rPr lang="el-GR" sz="2200" b="1" i="1" dirty="0" smtClean="0">
                <a:solidFill>
                  <a:srgbClr val="002060"/>
                </a:solidFill>
                <a:effectLst>
                  <a:outerShdw blurRad="38100" dist="38100" dir="2700000" algn="tl">
                    <a:srgbClr val="000000">
                      <a:alpha val="43137"/>
                    </a:srgbClr>
                  </a:outerShdw>
                </a:effectLst>
                <a:latin typeface="Book Antiqua" panose="02040602050305030304" pitchFamily="18" charset="0"/>
              </a:rPr>
              <a:t>μίας </a:t>
            </a:r>
            <a:r>
              <a:rPr lang="el-GR" sz="2200" b="1" i="1" dirty="0">
                <a:solidFill>
                  <a:srgbClr val="002060"/>
                </a:solidFill>
                <a:effectLst>
                  <a:outerShdw blurRad="38100" dist="38100" dir="2700000" algn="tl">
                    <a:srgbClr val="000000">
                      <a:alpha val="43137"/>
                    </a:srgbClr>
                  </a:outerShdw>
                </a:effectLst>
                <a:latin typeface="Book Antiqua" panose="02040602050305030304" pitchFamily="18" charset="0"/>
              </a:rPr>
              <a:t>ταινίας αρχείου. Πρόκειται για κάτι περισσότερο από </a:t>
            </a:r>
            <a:r>
              <a:rPr lang="el-GR" sz="2200" b="1" i="1" dirty="0" smtClean="0">
                <a:solidFill>
                  <a:srgbClr val="002060"/>
                </a:solidFill>
                <a:effectLst>
                  <a:outerShdw blurRad="38100" dist="38100" dir="2700000" algn="tl">
                    <a:srgbClr val="000000">
                      <a:alpha val="43137"/>
                    </a:srgbClr>
                  </a:outerShdw>
                </a:effectLst>
                <a:latin typeface="Book Antiqua" panose="02040602050305030304" pitchFamily="18" charset="0"/>
              </a:rPr>
              <a:t>μία </a:t>
            </a:r>
            <a:r>
              <a:rPr lang="el-GR" sz="2200" b="1" i="1" dirty="0">
                <a:solidFill>
                  <a:srgbClr val="002060"/>
                </a:solidFill>
                <a:effectLst>
                  <a:outerShdw blurRad="38100" dist="38100" dir="2700000" algn="tl">
                    <a:srgbClr val="000000">
                      <a:alpha val="43137"/>
                    </a:srgbClr>
                  </a:outerShdw>
                </a:effectLst>
                <a:latin typeface="Book Antiqua" panose="02040602050305030304" pitchFamily="18" charset="0"/>
              </a:rPr>
              <a:t>αποκάλυψη, </a:t>
            </a:r>
            <a:r>
              <a:rPr lang="el-GR" sz="2200" b="1" i="1" dirty="0" smtClean="0">
                <a:solidFill>
                  <a:srgbClr val="002060"/>
                </a:solidFill>
                <a:effectLst>
                  <a:outerShdw blurRad="38100" dist="38100" dir="2700000" algn="tl">
                    <a:srgbClr val="000000">
                      <a:alpha val="43137"/>
                    </a:srgbClr>
                  </a:outerShdw>
                </a:effectLst>
                <a:latin typeface="Book Antiqua" panose="02040602050305030304" pitchFamily="18" charset="0"/>
              </a:rPr>
              <a:t>μία </a:t>
            </a:r>
            <a:r>
              <a:rPr lang="el-GR" sz="2200" b="1" i="1" dirty="0">
                <a:solidFill>
                  <a:srgbClr val="002060"/>
                </a:solidFill>
                <a:effectLst>
                  <a:outerShdw blurRad="38100" dist="38100" dir="2700000" algn="tl">
                    <a:srgbClr val="000000">
                      <a:alpha val="43137"/>
                    </a:srgbClr>
                  </a:outerShdw>
                </a:effectLst>
                <a:latin typeface="Book Antiqua" panose="02040602050305030304" pitchFamily="18" charset="0"/>
              </a:rPr>
              <a:t>εκπαιδευτική διαδικασία, </a:t>
            </a:r>
            <a:r>
              <a:rPr lang="el-GR" sz="2200" b="1" i="1" dirty="0" smtClean="0">
                <a:solidFill>
                  <a:srgbClr val="002060"/>
                </a:solidFill>
                <a:effectLst>
                  <a:outerShdw blurRad="38100" dist="38100" dir="2700000" algn="tl">
                    <a:srgbClr val="000000">
                      <a:alpha val="43137"/>
                    </a:srgbClr>
                  </a:outerShdw>
                </a:effectLst>
                <a:latin typeface="Book Antiqua" panose="02040602050305030304" pitchFamily="18" charset="0"/>
              </a:rPr>
              <a:t>μία </a:t>
            </a:r>
            <a:r>
              <a:rPr lang="el-GR" sz="2200" b="1" i="1" dirty="0">
                <a:solidFill>
                  <a:srgbClr val="002060"/>
                </a:solidFill>
                <a:effectLst>
                  <a:outerShdw blurRad="38100" dist="38100" dir="2700000" algn="tl">
                    <a:srgbClr val="000000">
                      <a:alpha val="43137"/>
                    </a:srgbClr>
                  </a:outerShdw>
                </a:effectLst>
                <a:latin typeface="Book Antiqua" panose="02040602050305030304" pitchFamily="18" charset="0"/>
              </a:rPr>
              <a:t>πολιτική ενεργοποίηση ή συναισθηματική κινητοποίηση. Πρόκειται για </a:t>
            </a:r>
            <a:r>
              <a:rPr lang="el-GR" sz="2200" b="1" i="1" dirty="0" smtClean="0">
                <a:solidFill>
                  <a:srgbClr val="002060"/>
                </a:solidFill>
                <a:effectLst>
                  <a:outerShdw blurRad="38100" dist="38100" dir="2700000" algn="tl">
                    <a:srgbClr val="000000">
                      <a:alpha val="43137"/>
                    </a:srgbClr>
                  </a:outerShdw>
                </a:effectLst>
                <a:latin typeface="Book Antiqua" panose="02040602050305030304" pitchFamily="18" charset="0"/>
              </a:rPr>
              <a:t>μία </a:t>
            </a:r>
            <a:r>
              <a:rPr lang="el-GR" sz="2200" b="1" i="1" dirty="0">
                <a:solidFill>
                  <a:srgbClr val="002060"/>
                </a:solidFill>
                <a:effectLst>
                  <a:outerShdw blurRad="38100" dist="38100" dir="2700000" algn="tl">
                    <a:srgbClr val="000000">
                      <a:alpha val="43137"/>
                    </a:srgbClr>
                  </a:outerShdw>
                </a:effectLst>
                <a:latin typeface="Book Antiqua" panose="02040602050305030304" pitchFamily="18" charset="0"/>
              </a:rPr>
              <a:t>πάλη με το αδύνατο και ταυτόχρονα λύτρωση. Η εμπειρία της δημιουργικής διάχυσης και </a:t>
            </a:r>
            <a:r>
              <a:rPr lang="el-GR" sz="2200" b="1" i="1" dirty="0" smtClean="0">
                <a:solidFill>
                  <a:srgbClr val="002060"/>
                </a:solidFill>
                <a:effectLst>
                  <a:outerShdw blurRad="38100" dist="38100" dir="2700000" algn="tl">
                    <a:srgbClr val="000000">
                      <a:alpha val="43137"/>
                    </a:srgbClr>
                  </a:outerShdw>
                </a:effectLst>
                <a:latin typeface="Book Antiqua" panose="02040602050305030304" pitchFamily="18" charset="0"/>
              </a:rPr>
              <a:t>πολυμορφίας, </a:t>
            </a:r>
            <a:r>
              <a:rPr lang="el-GR" sz="2200" b="1" i="1" dirty="0">
                <a:solidFill>
                  <a:srgbClr val="002060"/>
                </a:solidFill>
                <a:effectLst>
                  <a:outerShdw blurRad="38100" dist="38100" dir="2700000" algn="tl">
                    <a:srgbClr val="000000">
                      <a:alpha val="43137"/>
                    </a:srgbClr>
                  </a:outerShdw>
                </a:effectLst>
                <a:latin typeface="Book Antiqua" panose="02040602050305030304" pitchFamily="18" charset="0"/>
              </a:rPr>
              <a:t>που βρίσκουμε στη μοντέρνα και ιδιαίτερα στη σύγχρονη </a:t>
            </a:r>
            <a:r>
              <a:rPr lang="el-GR" sz="2200" b="1" i="1" dirty="0" smtClean="0">
                <a:solidFill>
                  <a:srgbClr val="002060"/>
                </a:solidFill>
                <a:effectLst>
                  <a:outerShdw blurRad="38100" dist="38100" dir="2700000" algn="tl">
                    <a:srgbClr val="000000">
                      <a:alpha val="43137"/>
                    </a:srgbClr>
                  </a:outerShdw>
                </a:effectLst>
                <a:latin typeface="Book Antiqua" panose="02040602050305030304" pitchFamily="18" charset="0"/>
              </a:rPr>
              <a:t>τέχνη, </a:t>
            </a:r>
            <a:r>
              <a:rPr lang="el-GR" sz="2200" b="1" i="1" dirty="0">
                <a:solidFill>
                  <a:srgbClr val="002060"/>
                </a:solidFill>
                <a:effectLst>
                  <a:outerShdw blurRad="38100" dist="38100" dir="2700000" algn="tl">
                    <a:srgbClr val="000000">
                      <a:alpha val="43137"/>
                    </a:srgbClr>
                  </a:outerShdw>
                </a:effectLst>
                <a:latin typeface="Book Antiqua" panose="02040602050305030304" pitchFamily="18" charset="0"/>
              </a:rPr>
              <a:t>θα πρέπει να μας καταστήσει σοφότερους.</a:t>
            </a:r>
            <a:endParaRPr lang="el-GR" sz="2200" i="1" dirty="0">
              <a:solidFill>
                <a:srgbClr val="002060"/>
              </a:solidFill>
              <a:effectLst>
                <a:outerShdw blurRad="38100" dist="38100" dir="2700000" algn="tl">
                  <a:srgbClr val="000000">
                    <a:alpha val="43137"/>
                  </a:srgbClr>
                </a:outerShdw>
              </a:effectLst>
              <a:latin typeface="Book Antiqua" panose="02040602050305030304" pitchFamily="18" charset="0"/>
            </a:endParaRPr>
          </a:p>
        </p:txBody>
      </p:sp>
      <p:sp>
        <p:nvSpPr>
          <p:cNvPr id="3" name="Rectangle 2"/>
          <p:cNvSpPr/>
          <p:nvPr/>
        </p:nvSpPr>
        <p:spPr>
          <a:xfrm>
            <a:off x="179512" y="5589240"/>
            <a:ext cx="8712968" cy="1234762"/>
          </a:xfrm>
          <a:prstGeom prst="rect">
            <a:avLst/>
          </a:prstGeom>
          <a:ln>
            <a:solidFill>
              <a:srgbClr val="CC00CC"/>
            </a:solidFill>
          </a:ln>
        </p:spPr>
        <p:txBody>
          <a:bodyPr wrap="square">
            <a:spAutoFit/>
          </a:bodyPr>
          <a:lstStyle/>
          <a:p>
            <a:pPr algn="ctr">
              <a:lnSpc>
                <a:spcPct val="150000"/>
              </a:lnSpc>
              <a:spcAft>
                <a:spcPts val="0"/>
              </a:spcAft>
            </a:pPr>
            <a:r>
              <a:rPr lang="el-GR" sz="2600" b="1" i="1" dirty="0">
                <a:solidFill>
                  <a:srgbClr val="CC00CC"/>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Η μοντέρνα και </a:t>
            </a:r>
            <a:r>
              <a:rPr lang="el-GR" sz="2600" b="1" i="1" dirty="0" smtClean="0">
                <a:solidFill>
                  <a:srgbClr val="CC00CC"/>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η σύγχρονη </a:t>
            </a:r>
            <a:r>
              <a:rPr lang="el-GR" sz="2600" b="1" i="1" dirty="0">
                <a:solidFill>
                  <a:srgbClr val="CC00CC"/>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τέχνη δεν παύουν να είναι πολύπλευρες, πολυδιάστατες, ανερμάτιστες.</a:t>
            </a:r>
            <a:endParaRPr lang="el-GR" sz="2600" i="1" dirty="0">
              <a:solidFill>
                <a:srgbClr val="CC00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06819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7504" y="32669"/>
            <a:ext cx="8928992" cy="6492675"/>
          </a:xfrm>
          <a:prstGeom prst="rect">
            <a:avLst/>
          </a:prstGeom>
        </p:spPr>
        <p:txBody>
          <a:bodyPr wrap="square">
            <a:spAutoFit/>
          </a:bodyPr>
          <a:lstStyle/>
          <a:p>
            <a:pPr algn="ctr">
              <a:lnSpc>
                <a:spcPct val="107000"/>
              </a:lnSpc>
              <a:spcAft>
                <a:spcPts val="800"/>
              </a:spcAft>
            </a:pPr>
            <a:r>
              <a:rPr lang="el-GR" sz="3200" b="1" i="1" dirty="0">
                <a:solidFill>
                  <a:srgbClr val="C00000"/>
                </a:solidFill>
                <a:latin typeface="Calibri" panose="020F0502020204030204" pitchFamily="34" charset="0"/>
                <a:ea typeface="Calibri" panose="020F0502020204030204" pitchFamily="34" charset="0"/>
                <a:cs typeface="Times New Roman" panose="02020603050405020304" pitchFamily="18" charset="0"/>
              </a:rPr>
              <a:t>Επίσκεψη στην πινακοθήκη Βογιατζόγλου</a:t>
            </a:r>
            <a:endParaRPr lang="el-GR" sz="16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l-GR" sz="16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p>
          <a:p>
            <a:pPr algn="just">
              <a:lnSpc>
                <a:spcPct val="150000"/>
              </a:lnSpc>
              <a:spcAft>
                <a:spcPts val="0"/>
              </a:spcAft>
            </a:pPr>
            <a:r>
              <a:rPr lang="el-GR"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Στις </a:t>
            </a:r>
            <a:r>
              <a:rPr lang="el-GR"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15 Ιανουαρίου 2016 το τμήμα Β2 του Λυκείου μας πραγματοποίησε εκπαιδευτική επίσκεψη στην πινακοθήκη «Γ. Βογιατζόγλου» της Ν. Ιωνίας, </a:t>
            </a:r>
            <a:r>
              <a:rPr lang="el-GR"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στο πλαίσιο της ερευνητικής εργασίας «Το μοντέρνο και σύγχρονο στη σκέψη και τις τέχνες του 20</a:t>
            </a:r>
            <a:r>
              <a:rPr lang="el-GR" b="1" i="1" baseline="30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ου</a:t>
            </a:r>
            <a:r>
              <a:rPr lang="el-GR"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αιώνα»</a:t>
            </a:r>
            <a:r>
              <a:rPr lang="el-GR"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Στην έκθεση με τίτλο </a:t>
            </a:r>
            <a:r>
              <a:rPr lang="el-GR"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Πράξη </a:t>
            </a:r>
            <a:r>
              <a:rPr lang="el-GR"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2 – Ζωγραφική </a:t>
            </a:r>
            <a:r>
              <a:rPr lang="el-GR"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1935-1945</a:t>
            </a:r>
            <a:r>
              <a:rPr lang="el-GR"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είχαμε </a:t>
            </a:r>
            <a:r>
              <a:rPr lang="el-GR"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την ευκαιρία να </a:t>
            </a:r>
            <a:r>
              <a:rPr lang="el-GR"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θαυμάσουμε </a:t>
            </a:r>
            <a:r>
              <a:rPr lang="el-GR"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από κοντά ογδόντα περίπου έργα σημαντικών ελλήνων δημιουργών, που γεννήθηκαν την περίοδο ’35-’45. Η ξενάγηση του επιμελητή της έκθεσης κου Χρίστου Χριστοφή φώτισε κάθε έργο ξεχωριστά κρατώντας το ενδιαφέρον μας αμειώτο. </a:t>
            </a:r>
            <a:r>
              <a:rPr lang="el-GR" b="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Παράλληλα, </a:t>
            </a:r>
            <a:r>
              <a:rPr lang="el-GR"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η απαγγελία ποιήματος συμπλήρωσε αισθητικά την εικαστική εμπειρία μας. Η επίσκεψη ολοκληρώθηκε με συνέντευξη του συλλέκτη και ιδρυτή της πινακοθήκης κου Γ. Βογιατζόγλου, καθώς και του επιμελητή και φιλότεχνου κου Χ. Χριστοφή, την οποία ευγενικά </a:t>
            </a:r>
            <a:r>
              <a:rPr lang="el-GR"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παραχώρησαν. </a:t>
            </a:r>
            <a:r>
              <a:rPr lang="el-GR"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Έχοντας κάνει τις δικές μας αφιερώσεις στο βιβλίο επισκεπτών, επστρέψαμε στο σχολείο μας πιο πλούσιοι πνευματικά και ψυχικά, ανανεώνοντας το ραντεβού μας για τις επόμενες εκθέσεις που θα λάβουν χώρα στην πινακοθήκη.</a:t>
            </a:r>
            <a:endParaRPr lang="el-GR"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84693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SC057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5138" y="84237"/>
            <a:ext cx="3653724" cy="273630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ic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80" y="3271599"/>
            <a:ext cx="2288520" cy="304921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3" name="Rectangle 5"/>
          <p:cNvSpPr>
            <a:spLocks noChangeArrowheads="1"/>
          </p:cNvSpPr>
          <p:nvPr/>
        </p:nvSpPr>
        <p:spPr bwMode="auto">
          <a:xfrm>
            <a:off x="0" y="2852936"/>
            <a:ext cx="91440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1200" b="1" i="1"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Ο επιμελητής της έκθεσης κος Χρίστος Χριστοφής «αποκαλύπτει» τα έργα της συλλογής</a:t>
            </a:r>
            <a:endParaRPr kumimoji="0" lang="el-GR" altLang="el-GR" sz="600" b="1" i="0"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anose="02040602050305030304" pitchFamily="18" charset="0"/>
            </a:endParaRPr>
          </a:p>
        </p:txBody>
      </p:sp>
      <p:sp>
        <p:nvSpPr>
          <p:cNvPr id="4" name="Rectangle 6"/>
          <p:cNvSpPr>
            <a:spLocks noChangeArrowheads="1"/>
          </p:cNvSpPr>
          <p:nvPr/>
        </p:nvSpPr>
        <p:spPr bwMode="auto">
          <a:xfrm>
            <a:off x="0" y="6446276"/>
            <a:ext cx="91440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1200" b="1" i="1"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Στιγμές ποιητικής ανάτασης</a:t>
            </a:r>
            <a:endParaRPr kumimoji="0" lang="el-GR" altLang="el-GR" sz="600" b="1" i="0"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anose="02040602050305030304" pitchFamily="18" charset="0"/>
            </a:endParaRPr>
          </a:p>
        </p:txBody>
      </p:sp>
    </p:spTree>
    <p:extLst>
      <p:ext uri="{BB962C8B-B14F-4D97-AF65-F5344CB8AC3E}">
        <p14:creationId xmlns:p14="http://schemas.microsoft.com/office/powerpoint/2010/main" val="32951241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484815" y="43934"/>
            <a:ext cx="1795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endParaRPr lang="el-GR"/>
          </a:p>
        </p:txBody>
      </p:sp>
      <p:pic>
        <p:nvPicPr>
          <p:cNvPr id="3" name="Picture 1" descr="pic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692696"/>
            <a:ext cx="5323090" cy="410445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 y="4941168"/>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1200" b="1" i="1"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Αναμνηστική </a:t>
            </a:r>
            <a:r>
              <a:rPr kumimoji="0" lang="en-US" altLang="el-GR" sz="1200" b="1" i="1"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selfie</a:t>
            </a:r>
            <a:r>
              <a:rPr kumimoji="0" lang="el-GR" altLang="el-GR" sz="1200" b="1" i="1"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 με τον συλλέκτη και ιδρυτή της πινακοθήκης κ. Βογιατζόγλου, τον επιμελητή της έκθεσης  κ. Χριστοφή και τον διευθυντή του Λυκείου μας</a:t>
            </a:r>
            <a:r>
              <a:rPr kumimoji="0" lang="el-GR" altLang="el-GR" sz="1200" b="1" i="1"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anose="02040602050305030304" pitchFamily="18" charset="0"/>
              </a:rPr>
              <a:t> </a:t>
            </a:r>
          </a:p>
        </p:txBody>
      </p:sp>
    </p:spTree>
    <p:extLst>
      <p:ext uri="{BB962C8B-B14F-4D97-AF65-F5344CB8AC3E}">
        <p14:creationId xmlns:p14="http://schemas.microsoft.com/office/powerpoint/2010/main" val="13407691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7504" y="692696"/>
            <a:ext cx="8929687" cy="5447645"/>
            <a:chOff x="179388" y="776124"/>
            <a:chExt cx="8929687" cy="5447645"/>
          </a:xfrm>
        </p:grpSpPr>
        <p:sp>
          <p:nvSpPr>
            <p:cNvPr id="3" name="Text Box 4"/>
            <p:cNvSpPr txBox="1">
              <a:spLocks noChangeArrowheads="1"/>
            </p:cNvSpPr>
            <p:nvPr/>
          </p:nvSpPr>
          <p:spPr bwMode="auto">
            <a:xfrm>
              <a:off x="179388" y="776124"/>
              <a:ext cx="4897437"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sz="2400" b="1" dirty="0">
                  <a:solidFill>
                    <a:srgbClr val="CC3300"/>
                  </a:solidFill>
                </a:rPr>
                <a:t>Συντελεστές</a:t>
              </a:r>
              <a:endParaRPr lang="en-US" sz="2400" b="1" dirty="0">
                <a:solidFill>
                  <a:srgbClr val="CC3300"/>
                </a:solidFill>
              </a:endParaRPr>
            </a:p>
            <a:p>
              <a:pPr eaLnBrk="1" hangingPunct="1">
                <a:spcBef>
                  <a:spcPct val="50000"/>
                </a:spcBef>
              </a:pPr>
              <a:r>
                <a:rPr lang="el-GR" b="1" dirty="0" smtClean="0">
                  <a:solidFill>
                    <a:schemeClr val="accent2"/>
                  </a:solidFill>
                </a:rPr>
                <a:t>Σπυρίδων Κανελλάκης</a:t>
              </a:r>
              <a:endParaRPr lang="el-GR" b="1" dirty="0">
                <a:solidFill>
                  <a:schemeClr val="accent2"/>
                </a:solidFill>
              </a:endParaRPr>
            </a:p>
            <a:p>
              <a:pPr eaLnBrk="1" hangingPunct="1">
                <a:spcBef>
                  <a:spcPct val="50000"/>
                </a:spcBef>
              </a:pPr>
              <a:r>
                <a:rPr lang="el-GR" b="1" dirty="0" smtClean="0">
                  <a:solidFill>
                    <a:schemeClr val="accent2"/>
                  </a:solidFill>
                </a:rPr>
                <a:t>Μαρία-Χριστίνα Καραγιάννη</a:t>
              </a:r>
              <a:endParaRPr lang="el-GR" b="1" dirty="0">
                <a:solidFill>
                  <a:schemeClr val="accent2"/>
                </a:solidFill>
              </a:endParaRPr>
            </a:p>
            <a:p>
              <a:pPr eaLnBrk="1" hangingPunct="1">
                <a:spcBef>
                  <a:spcPct val="50000"/>
                </a:spcBef>
              </a:pPr>
              <a:r>
                <a:rPr lang="el-GR" b="1" dirty="0" smtClean="0">
                  <a:solidFill>
                    <a:schemeClr val="accent2"/>
                  </a:solidFill>
                </a:rPr>
                <a:t>Μαρία-Ελένη Κασνέση</a:t>
              </a:r>
              <a:endParaRPr lang="el-GR" b="1" dirty="0">
                <a:solidFill>
                  <a:schemeClr val="accent2"/>
                </a:solidFill>
              </a:endParaRPr>
            </a:p>
            <a:p>
              <a:pPr eaLnBrk="1" hangingPunct="1">
                <a:spcBef>
                  <a:spcPct val="50000"/>
                </a:spcBef>
              </a:pPr>
              <a:r>
                <a:rPr lang="el-GR" b="1" dirty="0" smtClean="0">
                  <a:solidFill>
                    <a:schemeClr val="accent2"/>
                  </a:solidFill>
                </a:rPr>
                <a:t>Αγγελική Κάτρη</a:t>
              </a:r>
              <a:endParaRPr lang="el-GR" b="1" dirty="0">
                <a:solidFill>
                  <a:schemeClr val="accent2"/>
                </a:solidFill>
              </a:endParaRPr>
            </a:p>
            <a:p>
              <a:pPr eaLnBrk="1" hangingPunct="1">
                <a:spcBef>
                  <a:spcPct val="50000"/>
                </a:spcBef>
              </a:pPr>
              <a:r>
                <a:rPr lang="el-GR" b="1" dirty="0" smtClean="0">
                  <a:solidFill>
                    <a:schemeClr val="accent2"/>
                  </a:solidFill>
                </a:rPr>
                <a:t>Κωνσταντίνος Κέντρος</a:t>
              </a:r>
              <a:endParaRPr lang="el-GR" b="1" dirty="0">
                <a:solidFill>
                  <a:schemeClr val="accent2"/>
                </a:solidFill>
              </a:endParaRPr>
            </a:p>
            <a:p>
              <a:pPr eaLnBrk="1" hangingPunct="1">
                <a:spcBef>
                  <a:spcPct val="50000"/>
                </a:spcBef>
              </a:pPr>
              <a:r>
                <a:rPr lang="el-GR" b="1" dirty="0" smtClean="0">
                  <a:solidFill>
                    <a:schemeClr val="accent2"/>
                  </a:solidFill>
                </a:rPr>
                <a:t>Θωμαΐς Κικίτη</a:t>
              </a:r>
              <a:endParaRPr lang="el-GR" b="1" dirty="0">
                <a:solidFill>
                  <a:schemeClr val="accent2"/>
                </a:solidFill>
              </a:endParaRPr>
            </a:p>
            <a:p>
              <a:pPr eaLnBrk="1" hangingPunct="1">
                <a:spcBef>
                  <a:spcPct val="50000"/>
                </a:spcBef>
              </a:pPr>
              <a:r>
                <a:rPr lang="el-GR" b="1" dirty="0" smtClean="0">
                  <a:solidFill>
                    <a:schemeClr val="accent2"/>
                  </a:solidFill>
                </a:rPr>
                <a:t>Βασιλική Κοϊμτζή</a:t>
              </a:r>
              <a:endParaRPr lang="el-GR" b="1" dirty="0">
                <a:solidFill>
                  <a:schemeClr val="accent2"/>
                </a:solidFill>
              </a:endParaRPr>
            </a:p>
            <a:p>
              <a:pPr eaLnBrk="1" hangingPunct="1">
                <a:spcBef>
                  <a:spcPct val="50000"/>
                </a:spcBef>
              </a:pPr>
              <a:r>
                <a:rPr lang="el-GR" b="1" dirty="0" smtClean="0">
                  <a:solidFill>
                    <a:schemeClr val="accent2"/>
                  </a:solidFill>
                </a:rPr>
                <a:t>Αικατερίνη Κοτρώτσιου</a:t>
              </a:r>
              <a:endParaRPr lang="el-GR" b="1" dirty="0">
                <a:solidFill>
                  <a:schemeClr val="accent2"/>
                </a:solidFill>
              </a:endParaRPr>
            </a:p>
            <a:p>
              <a:pPr eaLnBrk="1" hangingPunct="1">
                <a:spcBef>
                  <a:spcPct val="50000"/>
                </a:spcBef>
              </a:pPr>
              <a:r>
                <a:rPr lang="el-GR" b="1" dirty="0" smtClean="0">
                  <a:solidFill>
                    <a:schemeClr val="accent2"/>
                  </a:solidFill>
                </a:rPr>
                <a:t>Παρασκευή Κοτρώτσου</a:t>
              </a:r>
              <a:endParaRPr lang="el-GR" b="1" dirty="0">
                <a:solidFill>
                  <a:schemeClr val="accent2"/>
                </a:solidFill>
              </a:endParaRPr>
            </a:p>
            <a:p>
              <a:pPr eaLnBrk="1" hangingPunct="1">
                <a:spcBef>
                  <a:spcPct val="50000"/>
                </a:spcBef>
              </a:pPr>
              <a:r>
                <a:rPr lang="el-GR" b="1" dirty="0" smtClean="0">
                  <a:solidFill>
                    <a:schemeClr val="accent2"/>
                  </a:solidFill>
                </a:rPr>
                <a:t>Θεοχάρης Γ. Κουφάκος</a:t>
              </a:r>
            </a:p>
            <a:p>
              <a:pPr eaLnBrk="1" hangingPunct="1">
                <a:spcBef>
                  <a:spcPct val="50000"/>
                </a:spcBef>
              </a:pPr>
              <a:endParaRPr lang="el-GR" sz="1200" b="1" dirty="0">
                <a:solidFill>
                  <a:schemeClr val="accent2"/>
                </a:solidFill>
              </a:endParaRPr>
            </a:p>
            <a:p>
              <a:pPr eaLnBrk="1" hangingPunct="1">
                <a:spcBef>
                  <a:spcPct val="50000"/>
                </a:spcBef>
              </a:pPr>
              <a:r>
                <a:rPr lang="el-GR" b="1" dirty="0" smtClean="0">
                  <a:solidFill>
                    <a:srgbClr val="990000"/>
                  </a:solidFill>
                </a:rPr>
                <a:t>Επιβλέπουσα:</a:t>
              </a:r>
              <a:r>
                <a:rPr lang="el-GR" b="1" dirty="0" smtClean="0">
                  <a:solidFill>
                    <a:schemeClr val="accent2"/>
                  </a:solidFill>
                </a:rPr>
                <a:t> </a:t>
              </a:r>
              <a:r>
                <a:rPr lang="el-GR" b="1" i="1" dirty="0" smtClean="0">
                  <a:solidFill>
                    <a:schemeClr val="accent2"/>
                  </a:solidFill>
                </a:rPr>
                <a:t>Γεωργία-Αντωνία Μόσχου</a:t>
              </a:r>
              <a:endParaRPr lang="el-GR" b="1" i="1" dirty="0">
                <a:solidFill>
                  <a:schemeClr val="accent2"/>
                </a:solidFill>
              </a:endParaRPr>
            </a:p>
          </p:txBody>
        </p:sp>
        <p:sp>
          <p:nvSpPr>
            <p:cNvPr id="4" name="Text Box 5"/>
            <p:cNvSpPr txBox="1">
              <a:spLocks noChangeArrowheads="1"/>
            </p:cNvSpPr>
            <p:nvPr/>
          </p:nvSpPr>
          <p:spPr bwMode="auto">
            <a:xfrm>
              <a:off x="4211638" y="1280949"/>
              <a:ext cx="4897437"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b="1" dirty="0" smtClean="0">
                  <a:solidFill>
                    <a:schemeClr val="accent2"/>
                  </a:solidFill>
                </a:rPr>
                <a:t>Θεοχάρης Σ. Κουφάκος</a:t>
              </a:r>
              <a:endParaRPr lang="el-GR" b="1" dirty="0">
                <a:solidFill>
                  <a:schemeClr val="accent2"/>
                </a:solidFill>
              </a:endParaRPr>
            </a:p>
            <a:p>
              <a:pPr eaLnBrk="1" hangingPunct="1">
                <a:spcBef>
                  <a:spcPct val="50000"/>
                </a:spcBef>
              </a:pPr>
              <a:r>
                <a:rPr lang="el-GR" b="1" dirty="0" smtClean="0">
                  <a:solidFill>
                    <a:schemeClr val="accent2"/>
                  </a:solidFill>
                </a:rPr>
                <a:t>Βασίλειος Κουφαλέξης</a:t>
              </a:r>
              <a:endParaRPr lang="el-GR" b="1" dirty="0">
                <a:solidFill>
                  <a:schemeClr val="accent2"/>
                </a:solidFill>
              </a:endParaRPr>
            </a:p>
            <a:p>
              <a:pPr eaLnBrk="1" hangingPunct="1">
                <a:spcBef>
                  <a:spcPct val="50000"/>
                </a:spcBef>
              </a:pPr>
              <a:r>
                <a:rPr lang="el-GR" b="1" dirty="0" smtClean="0">
                  <a:solidFill>
                    <a:schemeClr val="accent2"/>
                  </a:solidFill>
                </a:rPr>
                <a:t>Μερόπη Κρουστάλλη</a:t>
              </a:r>
              <a:endParaRPr lang="el-GR" b="1" dirty="0">
                <a:solidFill>
                  <a:schemeClr val="accent2"/>
                </a:solidFill>
              </a:endParaRPr>
            </a:p>
            <a:p>
              <a:pPr eaLnBrk="1" hangingPunct="1">
                <a:spcBef>
                  <a:spcPct val="50000"/>
                </a:spcBef>
              </a:pPr>
              <a:r>
                <a:rPr lang="el-GR" b="1" dirty="0" smtClean="0">
                  <a:solidFill>
                    <a:schemeClr val="accent2"/>
                  </a:solidFill>
                </a:rPr>
                <a:t>Αγαμέμνων Κυριακόπουλος</a:t>
              </a:r>
              <a:endParaRPr lang="el-GR" b="1" dirty="0">
                <a:solidFill>
                  <a:schemeClr val="accent2"/>
                </a:solidFill>
              </a:endParaRPr>
            </a:p>
            <a:p>
              <a:pPr eaLnBrk="1" hangingPunct="1">
                <a:spcBef>
                  <a:spcPct val="50000"/>
                </a:spcBef>
              </a:pPr>
              <a:r>
                <a:rPr lang="el-GR" b="1" dirty="0" smtClean="0">
                  <a:solidFill>
                    <a:schemeClr val="accent2"/>
                  </a:solidFill>
                </a:rPr>
                <a:t>Βασιλική Κυρκιμπέση</a:t>
              </a:r>
              <a:endParaRPr lang="el-GR" b="1" dirty="0">
                <a:solidFill>
                  <a:schemeClr val="accent2"/>
                </a:solidFill>
              </a:endParaRPr>
            </a:p>
            <a:p>
              <a:pPr eaLnBrk="1" hangingPunct="1">
                <a:spcBef>
                  <a:spcPct val="50000"/>
                </a:spcBef>
              </a:pPr>
              <a:r>
                <a:rPr lang="el-GR" b="1" dirty="0" smtClean="0">
                  <a:solidFill>
                    <a:schemeClr val="accent2"/>
                  </a:solidFill>
                </a:rPr>
                <a:t>Βασιλική Λεουνάκη</a:t>
              </a:r>
              <a:endParaRPr lang="el-GR" b="1" dirty="0">
                <a:solidFill>
                  <a:schemeClr val="accent2"/>
                </a:solidFill>
              </a:endParaRPr>
            </a:p>
            <a:p>
              <a:pPr eaLnBrk="1" hangingPunct="1">
                <a:spcBef>
                  <a:spcPct val="50000"/>
                </a:spcBef>
              </a:pPr>
              <a:r>
                <a:rPr lang="el-GR" b="1" dirty="0" smtClean="0">
                  <a:solidFill>
                    <a:schemeClr val="accent2"/>
                  </a:solidFill>
                </a:rPr>
                <a:t>Γεωργία Λιακοτίτη</a:t>
              </a:r>
              <a:endParaRPr lang="el-GR" b="1" dirty="0">
                <a:solidFill>
                  <a:schemeClr val="accent2"/>
                </a:solidFill>
              </a:endParaRPr>
            </a:p>
            <a:p>
              <a:pPr eaLnBrk="1" hangingPunct="1">
                <a:spcBef>
                  <a:spcPct val="50000"/>
                </a:spcBef>
              </a:pPr>
              <a:r>
                <a:rPr lang="el-GR" b="1" dirty="0" smtClean="0">
                  <a:solidFill>
                    <a:schemeClr val="accent2"/>
                  </a:solidFill>
                </a:rPr>
                <a:t>Ευαγγελία Μαλακασιώτη</a:t>
              </a:r>
              <a:endParaRPr lang="el-GR" b="1" dirty="0">
                <a:solidFill>
                  <a:schemeClr val="accent2"/>
                </a:solidFill>
              </a:endParaRPr>
            </a:p>
            <a:p>
              <a:pPr eaLnBrk="1" hangingPunct="1">
                <a:spcBef>
                  <a:spcPct val="50000"/>
                </a:spcBef>
              </a:pPr>
              <a:r>
                <a:rPr lang="el-GR" b="1" dirty="0" smtClean="0">
                  <a:solidFill>
                    <a:schemeClr val="accent2"/>
                  </a:solidFill>
                </a:rPr>
                <a:t>Έλενα-Ερμιόνη Ματεμτζή</a:t>
              </a:r>
              <a:endParaRPr lang="el-GR" b="1" dirty="0">
                <a:solidFill>
                  <a:schemeClr val="accent2"/>
                </a:solidFill>
              </a:endParaRPr>
            </a:p>
            <a:p>
              <a:pPr eaLnBrk="1" hangingPunct="1">
                <a:spcBef>
                  <a:spcPct val="50000"/>
                </a:spcBef>
              </a:pPr>
              <a:r>
                <a:rPr lang="el-GR" b="1" dirty="0" smtClean="0">
                  <a:solidFill>
                    <a:schemeClr val="accent2"/>
                  </a:solidFill>
                </a:rPr>
                <a:t>Ανδρέας Μερτζανάκης</a:t>
              </a:r>
              <a:endParaRPr lang="el-GR" b="1" dirty="0">
                <a:solidFill>
                  <a:schemeClr val="accent2"/>
                </a:solidFill>
              </a:endParaRPr>
            </a:p>
            <a:p>
              <a:pPr eaLnBrk="1" hangingPunct="1">
                <a:spcBef>
                  <a:spcPct val="50000"/>
                </a:spcBef>
              </a:pPr>
              <a:endParaRPr lang="en-US" b="1" dirty="0">
                <a:solidFill>
                  <a:schemeClr val="accent2"/>
                </a:solidFill>
              </a:endParaRPr>
            </a:p>
          </p:txBody>
        </p:sp>
        <p:sp>
          <p:nvSpPr>
            <p:cNvPr id="5" name="Line 6"/>
            <p:cNvSpPr>
              <a:spLocks noChangeShapeType="1"/>
            </p:cNvSpPr>
            <p:nvPr/>
          </p:nvSpPr>
          <p:spPr bwMode="auto">
            <a:xfrm>
              <a:off x="3995936" y="1280949"/>
              <a:ext cx="0" cy="40318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3452309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32419"/>
            <a:ext cx="8928992" cy="6735049"/>
          </a:xfrm>
          <a:prstGeom prst="rect">
            <a:avLst/>
          </a:prstGeom>
          <a:noFill/>
        </p:spPr>
        <p:txBody>
          <a:bodyPr wrap="square" rtlCol="0">
            <a:spAutoFit/>
          </a:bodyPr>
          <a:lstStyle/>
          <a:p>
            <a:pPr algn="just">
              <a:lnSpc>
                <a:spcPts val="3000"/>
              </a:lnSpc>
            </a:pPr>
            <a:r>
              <a:rPr lang="el-GR" sz="2200" b="1" dirty="0" smtClean="0">
                <a:solidFill>
                  <a:srgbClr val="990000"/>
                </a:solidFill>
                <a:latin typeface="Book Antiqua" panose="02040602050305030304" pitchFamily="18" charset="0"/>
              </a:rPr>
              <a:t>Άμεσα ξεκινήσαμε τη δουλειά θέτοντας, εκτός των ερευνητικών ερωτημάτων, και τα δικά μας προσωπικά ερωτήματα, όπως για παράδειγμα «Τι είναι τέχνη; Κατά πόσο η μοντέρνα και σύγχρονη τέχνη θεωρείται τέχνη; Πώς εκφράζονται οι σύγχρονοι καλλιτέχνες και τι επιδιώκουν μέσα από τα έργα τους; Πόσο κατανοητή ή εύληπτη είναι σε εμάς αυτή η τέχνη;».</a:t>
            </a:r>
          </a:p>
          <a:p>
            <a:pPr algn="just"/>
            <a:endParaRPr lang="el-GR" sz="800" b="1" dirty="0" smtClean="0">
              <a:latin typeface="Book Antiqua" panose="02040602050305030304" pitchFamily="18" charset="0"/>
            </a:endParaRPr>
          </a:p>
          <a:p>
            <a:pPr algn="just">
              <a:lnSpc>
                <a:spcPts val="3000"/>
              </a:lnSpc>
            </a:pPr>
            <a:r>
              <a:rPr lang="el-GR" sz="2200" b="1" dirty="0" smtClean="0">
                <a:solidFill>
                  <a:srgbClr val="002060"/>
                </a:solidFill>
                <a:latin typeface="Book Antiqua" panose="02040602050305030304" pitchFamily="18" charset="0"/>
              </a:rPr>
              <a:t>Μία είδηση στα τέλη Οκτωβρίου «ήρθε κι έδεσε» με τις ανησυχίες μας, όταν στο μουσείο σύγχρονης τέχνης του </a:t>
            </a:r>
            <a:r>
              <a:rPr lang="en-US" sz="2200" b="1" dirty="0" err="1" smtClean="0">
                <a:solidFill>
                  <a:srgbClr val="002060"/>
                </a:solidFill>
                <a:latin typeface="Book Antiqua" panose="02040602050305030304" pitchFamily="18" charset="0"/>
              </a:rPr>
              <a:t>Bolanzo</a:t>
            </a:r>
            <a:r>
              <a:rPr lang="el-GR" sz="2200" b="1" dirty="0" smtClean="0">
                <a:solidFill>
                  <a:srgbClr val="002060"/>
                </a:solidFill>
                <a:latin typeface="Book Antiqua" panose="02040602050305030304" pitchFamily="18" charset="0"/>
              </a:rPr>
              <a:t> στην Ιταλία ένα έργο τέχνης </a:t>
            </a:r>
            <a:r>
              <a:rPr lang="en-US" sz="2200" b="1" dirty="0" smtClean="0">
                <a:solidFill>
                  <a:srgbClr val="002060"/>
                </a:solidFill>
                <a:latin typeface="Book Antiqua" panose="02040602050305030304" pitchFamily="18" charset="0"/>
              </a:rPr>
              <a:t>– </a:t>
            </a:r>
            <a:r>
              <a:rPr lang="el-GR" sz="2200" b="1" dirty="0" smtClean="0">
                <a:solidFill>
                  <a:srgbClr val="002060"/>
                </a:solidFill>
                <a:latin typeface="Book Antiqua" panose="02040602050305030304" pitchFamily="18" charset="0"/>
              </a:rPr>
              <a:t>εγκατάσταση (</a:t>
            </a:r>
            <a:r>
              <a:rPr lang="en-US" sz="2200" b="1" dirty="0" smtClean="0">
                <a:solidFill>
                  <a:srgbClr val="002060"/>
                </a:solidFill>
                <a:latin typeface="Book Antiqua" panose="02040602050305030304" pitchFamily="18" charset="0"/>
              </a:rPr>
              <a:t>installation</a:t>
            </a:r>
            <a:r>
              <a:rPr lang="el-GR" sz="2200" b="1" dirty="0" smtClean="0">
                <a:solidFill>
                  <a:srgbClr val="002060"/>
                </a:solidFill>
                <a:latin typeface="Book Antiqua" panose="02040602050305030304" pitchFamily="18" charset="0"/>
              </a:rPr>
              <a:t>) καταστράφηκε από το συνεργείο καθαρισμού. Για τη δημιουργία του έργου με τίτλο </a:t>
            </a:r>
            <a:r>
              <a:rPr lang="en-US" sz="2200" b="1" i="1" dirty="0" smtClean="0">
                <a:solidFill>
                  <a:srgbClr val="002060"/>
                </a:solidFill>
                <a:latin typeface="Book Antiqua" panose="02040602050305030304" pitchFamily="18" charset="0"/>
              </a:rPr>
              <a:t>Where shall we go dancing tonight?</a:t>
            </a:r>
            <a:r>
              <a:rPr lang="en-US" sz="2200" b="1" dirty="0" smtClean="0">
                <a:solidFill>
                  <a:srgbClr val="002060"/>
                </a:solidFill>
                <a:latin typeface="Book Antiqua" panose="02040602050305030304" pitchFamily="18" charset="0"/>
              </a:rPr>
              <a:t> </a:t>
            </a:r>
            <a:r>
              <a:rPr lang="el-GR" sz="2200" b="1" dirty="0" smtClean="0">
                <a:solidFill>
                  <a:srgbClr val="002060"/>
                </a:solidFill>
                <a:latin typeface="Book Antiqua" panose="02040602050305030304" pitchFamily="18" charset="0"/>
              </a:rPr>
              <a:t>οι Σάρα Γκόλντσμιντ και Ελεονόρα Κιάρι χρησιμοποίησαν γόπες τσιγάρων, </a:t>
            </a:r>
            <a:r>
              <a:rPr lang="el-GR" sz="2200" b="1" dirty="0">
                <a:solidFill>
                  <a:srgbClr val="002060"/>
                </a:solidFill>
                <a:latin typeface="Book Antiqua" panose="02040602050305030304" pitchFamily="18" charset="0"/>
              </a:rPr>
              <a:t>άδεια μπουκάλια, κομφετί, παπούτσια και ρούχα</a:t>
            </a:r>
            <a:r>
              <a:rPr lang="el-GR" sz="2200" b="1" dirty="0" smtClean="0">
                <a:solidFill>
                  <a:srgbClr val="002060"/>
                </a:solidFill>
                <a:latin typeface="Book Antiqua" panose="02040602050305030304" pitchFamily="18" charset="0"/>
              </a:rPr>
              <a:t>, τα οποία θεωρήθηκαν από τις καθαρίστριες ότι ήταν τα απορρίματα ενός πάρτυ. </a:t>
            </a:r>
            <a:r>
              <a:rPr lang="el-GR" sz="2200" b="1" dirty="0">
                <a:solidFill>
                  <a:srgbClr val="002060"/>
                </a:solidFill>
                <a:latin typeface="Book Antiqua" panose="02040602050305030304" pitchFamily="18" charset="0"/>
              </a:rPr>
              <a:t>Το </a:t>
            </a:r>
            <a:r>
              <a:rPr lang="el-GR" sz="2200" b="1" dirty="0" smtClean="0">
                <a:solidFill>
                  <a:srgbClr val="002060"/>
                </a:solidFill>
                <a:latin typeface="Book Antiqua" panose="02040602050305030304" pitchFamily="18" charset="0"/>
              </a:rPr>
              <a:t>έργο </a:t>
            </a:r>
            <a:r>
              <a:rPr lang="el-GR" sz="2200" b="1" dirty="0">
                <a:solidFill>
                  <a:srgbClr val="002060"/>
                </a:solidFill>
                <a:latin typeface="Book Antiqua" panose="02040602050305030304" pitchFamily="18" charset="0"/>
              </a:rPr>
              <a:t>ήταν εμπνευσμένο από την Ιταλία του 1980, </a:t>
            </a:r>
            <a:r>
              <a:rPr lang="el-GR" sz="2200" b="1" dirty="0" smtClean="0">
                <a:solidFill>
                  <a:srgbClr val="002060"/>
                </a:solidFill>
                <a:latin typeface="Book Antiqua" panose="02040602050305030304" pitchFamily="18" charset="0"/>
              </a:rPr>
              <a:t>μία περίοδο </a:t>
            </a:r>
            <a:r>
              <a:rPr lang="el-GR" sz="2200" b="1" dirty="0">
                <a:solidFill>
                  <a:srgbClr val="002060"/>
                </a:solidFill>
                <a:latin typeface="Book Antiqua" panose="02040602050305030304" pitchFamily="18" charset="0"/>
              </a:rPr>
              <a:t>που χαρακτηριζόταν από καταναλωτισμό, ηδονισμό, τους </a:t>
            </a:r>
            <a:r>
              <a:rPr lang="el-GR" sz="2200" b="1" dirty="0" smtClean="0">
                <a:solidFill>
                  <a:srgbClr val="002060"/>
                </a:solidFill>
                <a:latin typeface="Book Antiqua" panose="02040602050305030304" pitchFamily="18" charset="0"/>
              </a:rPr>
              <a:t>πολιτικούς </a:t>
            </a:r>
            <a:r>
              <a:rPr lang="el-GR" sz="2200" b="1" dirty="0">
                <a:solidFill>
                  <a:srgbClr val="002060"/>
                </a:solidFill>
                <a:latin typeface="Book Antiqua" panose="02040602050305030304" pitchFamily="18" charset="0"/>
              </a:rPr>
              <a:t>και τα ατελείωτα πάρτυ </a:t>
            </a:r>
            <a:r>
              <a:rPr lang="el-GR" sz="2200" b="1" dirty="0" smtClean="0">
                <a:solidFill>
                  <a:srgbClr val="002060"/>
                </a:solidFill>
                <a:latin typeface="Book Antiqua" panose="02040602050305030304" pitchFamily="18" charset="0"/>
              </a:rPr>
              <a:t>τους.</a:t>
            </a:r>
            <a:endParaRPr lang="el-GR" sz="2200" b="1" dirty="0">
              <a:solidFill>
                <a:srgbClr val="002060"/>
              </a:solidFill>
              <a:latin typeface="Book Antiqua" panose="02040602050305030304" pitchFamily="18" charset="0"/>
            </a:endParaRPr>
          </a:p>
        </p:txBody>
      </p:sp>
    </p:spTree>
    <p:extLst>
      <p:ext uri="{BB962C8B-B14F-4D97-AF65-F5344CB8AC3E}">
        <p14:creationId xmlns:p14="http://schemas.microsoft.com/office/powerpoint/2010/main" val="22056719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260648"/>
            <a:ext cx="4407954" cy="5877272"/>
          </a:xfrm>
          <a:prstGeom prst="rect">
            <a:avLst/>
          </a:prstGeom>
        </p:spPr>
      </p:pic>
      <p:sp>
        <p:nvSpPr>
          <p:cNvPr id="3" name="Text Box 10"/>
          <p:cNvSpPr txBox="1">
            <a:spLocks noChangeArrowheads="1"/>
          </p:cNvSpPr>
          <p:nvPr/>
        </p:nvSpPr>
        <p:spPr bwMode="auto">
          <a:xfrm>
            <a:off x="0" y="6309320"/>
            <a:ext cx="918051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l-GR" sz="1200" b="1" i="1" dirty="0">
                <a:solidFill>
                  <a:schemeClr val="tx1">
                    <a:lumMod val="85000"/>
                    <a:lumOff val="15000"/>
                  </a:schemeClr>
                </a:solidFill>
                <a:effectLst>
                  <a:outerShdw blurRad="38100" dist="38100" dir="2700000" algn="tl">
                    <a:srgbClr val="C0C0C0"/>
                  </a:outerShdw>
                </a:effectLst>
                <a:latin typeface="Book Antiqua" pitchFamily="18" charset="0"/>
              </a:rPr>
              <a:t>Τίτλος έργου: </a:t>
            </a:r>
            <a:r>
              <a:rPr lang="en-US" sz="1200" b="1" i="1" dirty="0">
                <a:solidFill>
                  <a:schemeClr val="tx1">
                    <a:lumMod val="85000"/>
                    <a:lumOff val="15000"/>
                  </a:schemeClr>
                </a:solidFill>
                <a:effectLst>
                  <a:outerShdw blurRad="38100" dist="38100" dir="2700000" algn="tl">
                    <a:srgbClr val="C0C0C0"/>
                  </a:outerShdw>
                </a:effectLst>
                <a:latin typeface="Book Antiqua" pitchFamily="18" charset="0"/>
              </a:rPr>
              <a:t>Where </a:t>
            </a:r>
            <a:r>
              <a:rPr lang="en-US" sz="1200" b="1" i="1" dirty="0" smtClean="0">
                <a:solidFill>
                  <a:schemeClr val="tx1">
                    <a:lumMod val="85000"/>
                    <a:lumOff val="15000"/>
                  </a:schemeClr>
                </a:solidFill>
                <a:effectLst>
                  <a:outerShdw blurRad="38100" dist="38100" dir="2700000" algn="tl">
                    <a:srgbClr val="C0C0C0"/>
                  </a:outerShdw>
                </a:effectLst>
                <a:latin typeface="Book Antiqua" pitchFamily="18" charset="0"/>
              </a:rPr>
              <a:t>shall </a:t>
            </a:r>
            <a:r>
              <a:rPr lang="en-US" sz="1200" b="1" i="1" dirty="0">
                <a:solidFill>
                  <a:schemeClr val="tx1">
                    <a:lumMod val="85000"/>
                    <a:lumOff val="15000"/>
                  </a:schemeClr>
                </a:solidFill>
                <a:effectLst>
                  <a:outerShdw blurRad="38100" dist="38100" dir="2700000" algn="tl">
                    <a:srgbClr val="C0C0C0"/>
                  </a:outerShdw>
                </a:effectLst>
                <a:latin typeface="Book Antiqua" pitchFamily="18" charset="0"/>
              </a:rPr>
              <a:t>we </a:t>
            </a:r>
            <a:r>
              <a:rPr lang="en-US" sz="1200" b="1" i="1" dirty="0" smtClean="0">
                <a:solidFill>
                  <a:schemeClr val="tx1">
                    <a:lumMod val="85000"/>
                    <a:lumOff val="15000"/>
                  </a:schemeClr>
                </a:solidFill>
                <a:effectLst>
                  <a:outerShdw blurRad="38100" dist="38100" dir="2700000" algn="tl">
                    <a:srgbClr val="C0C0C0"/>
                  </a:outerShdw>
                </a:effectLst>
                <a:latin typeface="Book Antiqua" pitchFamily="18" charset="0"/>
              </a:rPr>
              <a:t>go dancing tonight?</a:t>
            </a:r>
            <a:endParaRPr lang="en-US" sz="1200" b="1" i="1" dirty="0">
              <a:solidFill>
                <a:schemeClr val="tx1">
                  <a:lumMod val="85000"/>
                  <a:lumOff val="15000"/>
                </a:schemeClr>
              </a:solidFill>
              <a:effectLst>
                <a:outerShdw blurRad="38100" dist="38100" dir="2700000" algn="tl">
                  <a:srgbClr val="C0C0C0"/>
                </a:outerShdw>
              </a:effectLst>
              <a:latin typeface="Book Antiqua" pitchFamily="18" charset="0"/>
            </a:endParaRPr>
          </a:p>
          <a:p>
            <a:pPr algn="ctr">
              <a:spcBef>
                <a:spcPct val="50000"/>
              </a:spcBef>
              <a:defRPr/>
            </a:pPr>
            <a:r>
              <a:rPr lang="el-GR" sz="1200" b="1" i="1" dirty="0" smtClean="0">
                <a:solidFill>
                  <a:schemeClr val="tx1">
                    <a:lumMod val="85000"/>
                    <a:lumOff val="15000"/>
                  </a:schemeClr>
                </a:solidFill>
                <a:effectLst>
                  <a:outerShdw blurRad="38100" dist="38100" dir="2700000" algn="tl">
                    <a:srgbClr val="C0C0C0"/>
                  </a:outerShdw>
                </a:effectLst>
                <a:latin typeface="Book Antiqua" pitchFamily="18" charset="0"/>
              </a:rPr>
              <a:t>Μουσείο Σύγχρονης Τέχνης </a:t>
            </a:r>
            <a:r>
              <a:rPr lang="en-US" sz="1200" b="1" i="1" dirty="0" err="1" smtClean="0">
                <a:solidFill>
                  <a:schemeClr val="tx1">
                    <a:lumMod val="85000"/>
                    <a:lumOff val="15000"/>
                  </a:schemeClr>
                </a:solidFill>
                <a:effectLst>
                  <a:outerShdw blurRad="38100" dist="38100" dir="2700000" algn="tl">
                    <a:srgbClr val="C0C0C0"/>
                  </a:outerShdw>
                </a:effectLst>
                <a:latin typeface="Book Antiqua" pitchFamily="18" charset="0"/>
              </a:rPr>
              <a:t>Bolanzo</a:t>
            </a:r>
            <a:r>
              <a:rPr lang="el-GR" sz="1200" b="1" i="1" dirty="0" smtClean="0">
                <a:solidFill>
                  <a:schemeClr val="tx1">
                    <a:lumMod val="85000"/>
                    <a:lumOff val="15000"/>
                  </a:schemeClr>
                </a:solidFill>
                <a:effectLst>
                  <a:outerShdw blurRad="38100" dist="38100" dir="2700000" algn="tl">
                    <a:srgbClr val="C0C0C0"/>
                  </a:outerShdw>
                </a:effectLst>
                <a:latin typeface="Book Antiqua" pitchFamily="18" charset="0"/>
              </a:rPr>
              <a:t>, Ιταλία, Οκτώβριος 2015</a:t>
            </a:r>
          </a:p>
        </p:txBody>
      </p:sp>
    </p:spTree>
    <p:extLst>
      <p:ext uri="{BB962C8B-B14F-4D97-AF65-F5344CB8AC3E}">
        <p14:creationId xmlns:p14="http://schemas.microsoft.com/office/powerpoint/2010/main" val="498323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04" y="293454"/>
            <a:ext cx="8928992" cy="2631490"/>
          </a:xfrm>
          <a:prstGeom prst="rect">
            <a:avLst/>
          </a:prstGeom>
          <a:noFill/>
        </p:spPr>
        <p:txBody>
          <a:bodyPr wrap="square" rtlCol="0">
            <a:spAutoFit/>
          </a:bodyPr>
          <a:lstStyle/>
          <a:p>
            <a:pPr algn="just"/>
            <a:r>
              <a:rPr lang="el-GR" sz="2200" b="1" dirty="0" smtClean="0">
                <a:solidFill>
                  <a:srgbClr val="002060"/>
                </a:solidFill>
                <a:latin typeface="Book Antiqua" panose="02040602050305030304" pitchFamily="18" charset="0"/>
              </a:rPr>
              <a:t>Το </a:t>
            </a:r>
            <a:r>
              <a:rPr lang="el-GR" sz="2200" b="1" dirty="0">
                <a:solidFill>
                  <a:srgbClr val="002060"/>
                </a:solidFill>
                <a:latin typeface="Book Antiqua" panose="02040602050305030304" pitchFamily="18" charset="0"/>
              </a:rPr>
              <a:t>πρώτο πράγμα που αποφασίσαμε να κάνουμε, ήταν να δώσουμε  απάντηση στα ερωτήματα </a:t>
            </a:r>
            <a:r>
              <a:rPr lang="el-GR" sz="2200" b="1" i="1" dirty="0">
                <a:solidFill>
                  <a:srgbClr val="C00000"/>
                </a:solidFill>
                <a:latin typeface="Book Antiqua" panose="02040602050305030304" pitchFamily="18" charset="0"/>
              </a:rPr>
              <a:t>περί τέχνης</a:t>
            </a:r>
            <a:r>
              <a:rPr lang="el-GR" sz="2200" b="1" dirty="0">
                <a:solidFill>
                  <a:srgbClr val="C00000"/>
                </a:solidFill>
                <a:latin typeface="Book Antiqua" panose="02040602050305030304" pitchFamily="18" charset="0"/>
              </a:rPr>
              <a:t> </a:t>
            </a:r>
            <a:r>
              <a:rPr lang="el-GR" sz="2200" b="1" dirty="0">
                <a:solidFill>
                  <a:srgbClr val="002060"/>
                </a:solidFill>
                <a:latin typeface="Book Antiqua" panose="02040602050305030304" pitchFamily="18" charset="0"/>
              </a:rPr>
              <a:t>που μας ταλάνιζαν. </a:t>
            </a:r>
            <a:endParaRPr lang="el-GR" sz="2200" b="1" dirty="0" smtClean="0">
              <a:solidFill>
                <a:srgbClr val="002060"/>
              </a:solidFill>
              <a:latin typeface="Book Antiqua" panose="02040602050305030304" pitchFamily="18" charset="0"/>
            </a:endParaRPr>
          </a:p>
          <a:p>
            <a:pPr algn="just"/>
            <a:endParaRPr lang="el-GR" sz="800" dirty="0">
              <a:solidFill>
                <a:srgbClr val="002060"/>
              </a:solidFill>
              <a:latin typeface="Book Antiqua" panose="02040602050305030304" pitchFamily="18" charset="0"/>
            </a:endParaRPr>
          </a:p>
          <a:p>
            <a:pPr algn="just"/>
            <a:r>
              <a:rPr lang="el-GR" sz="2200" b="1" dirty="0">
                <a:solidFill>
                  <a:srgbClr val="002060"/>
                </a:solidFill>
                <a:latin typeface="Book Antiqua" panose="02040602050305030304" pitchFamily="18" charset="0"/>
              </a:rPr>
              <a:t>Σε αυτό το πλαίσιο, αρχικός </a:t>
            </a:r>
            <a:r>
              <a:rPr lang="el-GR" sz="2200" b="1" dirty="0" smtClean="0">
                <a:solidFill>
                  <a:srgbClr val="002060"/>
                </a:solidFill>
                <a:latin typeface="Book Antiqua" panose="02040602050305030304" pitchFamily="18" charset="0"/>
              </a:rPr>
              <a:t>στόχος μας ήταν </a:t>
            </a:r>
            <a:r>
              <a:rPr lang="el-GR" sz="2200" b="1" dirty="0">
                <a:solidFill>
                  <a:srgbClr val="002060"/>
                </a:solidFill>
                <a:latin typeface="Book Antiqua" panose="02040602050305030304" pitchFamily="18" charset="0"/>
              </a:rPr>
              <a:t>η αποσαφήνιση όρων που αφενός </a:t>
            </a:r>
            <a:r>
              <a:rPr lang="el-GR" sz="2200" b="1" dirty="0" smtClean="0">
                <a:solidFill>
                  <a:srgbClr val="002060"/>
                </a:solidFill>
                <a:latin typeface="Book Antiqua" panose="02040602050305030304" pitchFamily="18" charset="0"/>
              </a:rPr>
              <a:t>μεν περιγράφουν </a:t>
            </a:r>
            <a:r>
              <a:rPr lang="el-GR" sz="2200" b="1" dirty="0">
                <a:solidFill>
                  <a:srgbClr val="002060"/>
                </a:solidFill>
                <a:latin typeface="Book Antiqua" panose="02040602050305030304" pitchFamily="18" charset="0"/>
              </a:rPr>
              <a:t>το </a:t>
            </a:r>
            <a:r>
              <a:rPr lang="el-GR" sz="2200" b="1" i="1" dirty="0">
                <a:solidFill>
                  <a:srgbClr val="C00000"/>
                </a:solidFill>
                <a:latin typeface="Book Antiqua" panose="02040602050305030304" pitchFamily="18" charset="0"/>
              </a:rPr>
              <a:t>μοντέρνο</a:t>
            </a:r>
            <a:r>
              <a:rPr lang="el-GR" sz="2200" b="1" dirty="0">
                <a:solidFill>
                  <a:srgbClr val="002060"/>
                </a:solidFill>
                <a:latin typeface="Book Antiqua" panose="02040602050305030304" pitchFamily="18" charset="0"/>
              </a:rPr>
              <a:t>, όπως </a:t>
            </a:r>
            <a:r>
              <a:rPr lang="el-GR" sz="2200" b="1" i="1" dirty="0">
                <a:solidFill>
                  <a:srgbClr val="C00000"/>
                </a:solidFill>
                <a:latin typeface="Book Antiqua" panose="02040602050305030304" pitchFamily="18" charset="0"/>
              </a:rPr>
              <a:t>νεωτερικότητα</a:t>
            </a:r>
            <a:r>
              <a:rPr lang="el-GR" sz="2200" b="1" dirty="0">
                <a:solidFill>
                  <a:srgbClr val="C00000"/>
                </a:solidFill>
                <a:latin typeface="Book Antiqua" panose="02040602050305030304" pitchFamily="18" charset="0"/>
              </a:rPr>
              <a:t>–</a:t>
            </a:r>
            <a:r>
              <a:rPr lang="el-GR" sz="2200" b="1" i="1" dirty="0">
                <a:solidFill>
                  <a:srgbClr val="C00000"/>
                </a:solidFill>
                <a:latin typeface="Book Antiqua" panose="02040602050305030304" pitchFamily="18" charset="0"/>
              </a:rPr>
              <a:t>νεότερη εποχή</a:t>
            </a:r>
            <a:r>
              <a:rPr lang="el-GR" sz="2200" b="1" dirty="0">
                <a:solidFill>
                  <a:srgbClr val="002060"/>
                </a:solidFill>
                <a:latin typeface="Book Antiqua" panose="02040602050305030304" pitchFamily="18" charset="0"/>
              </a:rPr>
              <a:t>, αφετέρου δε σχετίζονται με τον </a:t>
            </a:r>
            <a:r>
              <a:rPr lang="el-GR" sz="2200" b="1" i="1" dirty="0">
                <a:solidFill>
                  <a:srgbClr val="C00000"/>
                </a:solidFill>
                <a:latin typeface="Book Antiqua" panose="02040602050305030304" pitchFamily="18" charset="0"/>
              </a:rPr>
              <a:t>μοντερνισμό</a:t>
            </a:r>
            <a:r>
              <a:rPr lang="el-GR" sz="2200" b="1" dirty="0">
                <a:solidFill>
                  <a:srgbClr val="002060"/>
                </a:solidFill>
                <a:latin typeface="Book Antiqua" panose="02040602050305030304" pitchFamily="18" charset="0"/>
              </a:rPr>
              <a:t>, όπως για παράδειγμα</a:t>
            </a:r>
            <a:r>
              <a:rPr lang="el-GR" sz="2200" b="1" i="1" dirty="0">
                <a:solidFill>
                  <a:srgbClr val="002060"/>
                </a:solidFill>
                <a:latin typeface="Book Antiqua" panose="02040602050305030304" pitchFamily="18" charset="0"/>
              </a:rPr>
              <a:t> </a:t>
            </a:r>
            <a:r>
              <a:rPr lang="el-GR" sz="2200" b="1" i="1" dirty="0">
                <a:solidFill>
                  <a:srgbClr val="C00000"/>
                </a:solidFill>
                <a:latin typeface="Book Antiqua" panose="02040602050305030304" pitchFamily="18" charset="0"/>
              </a:rPr>
              <a:t>πρωτοπορία</a:t>
            </a:r>
            <a:r>
              <a:rPr lang="el-GR" sz="2200" b="1" dirty="0">
                <a:solidFill>
                  <a:srgbClr val="C00000"/>
                </a:solidFill>
                <a:latin typeface="Book Antiqua" panose="02040602050305030304" pitchFamily="18" charset="0"/>
              </a:rPr>
              <a:t>–</a:t>
            </a:r>
            <a:r>
              <a:rPr lang="el-GR" sz="2200" b="1" i="1" dirty="0">
                <a:solidFill>
                  <a:srgbClr val="C00000"/>
                </a:solidFill>
                <a:latin typeface="Book Antiqua" panose="02040602050305030304" pitchFamily="18" charset="0"/>
              </a:rPr>
              <a:t>μεταμοντέρνο–σύγχρονο</a:t>
            </a:r>
            <a:r>
              <a:rPr lang="el-GR" sz="2200" b="1" dirty="0">
                <a:solidFill>
                  <a:srgbClr val="002060"/>
                </a:solidFill>
                <a:latin typeface="Book Antiqua" panose="02040602050305030304" pitchFamily="18" charset="0"/>
              </a:rPr>
              <a:t>.</a:t>
            </a:r>
            <a:r>
              <a:rPr lang="el-GR" sz="2200" b="1" dirty="0" smtClean="0">
                <a:solidFill>
                  <a:srgbClr val="002060"/>
                </a:solidFill>
                <a:latin typeface="Book Antiqua" panose="02040602050305030304" pitchFamily="18" charset="0"/>
              </a:rPr>
              <a:t>  </a:t>
            </a:r>
            <a:endParaRPr lang="el-GR" sz="2200" dirty="0">
              <a:solidFill>
                <a:srgbClr val="002060"/>
              </a:solidFill>
              <a:latin typeface="Book Antiqua" panose="02040602050305030304" pitchFamily="18" charset="0"/>
            </a:endParaRPr>
          </a:p>
          <a:p>
            <a:pPr algn="just">
              <a:lnSpc>
                <a:spcPts val="3000"/>
              </a:lnSpc>
            </a:pPr>
            <a:endParaRPr lang="el-GR" sz="2200" b="1" dirty="0">
              <a:solidFill>
                <a:srgbClr val="002060"/>
              </a:solidFill>
              <a:latin typeface="Book Antiqua" panose="0204060205030503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9389" y="2780927"/>
            <a:ext cx="5824939" cy="3640587"/>
          </a:xfrm>
          <a:prstGeom prst="rect">
            <a:avLst/>
          </a:prstGeom>
        </p:spPr>
      </p:pic>
      <p:sp>
        <p:nvSpPr>
          <p:cNvPr id="7" name="Text Box 10"/>
          <p:cNvSpPr txBox="1">
            <a:spLocks noChangeArrowheads="1"/>
          </p:cNvSpPr>
          <p:nvPr/>
        </p:nvSpPr>
        <p:spPr bwMode="auto">
          <a:xfrm>
            <a:off x="0" y="6525344"/>
            <a:ext cx="918051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sz="1200" b="1" i="1" dirty="0" smtClean="0">
                <a:solidFill>
                  <a:schemeClr val="tx1">
                    <a:lumMod val="85000"/>
                    <a:lumOff val="15000"/>
                  </a:schemeClr>
                </a:solidFill>
                <a:effectLst>
                  <a:outerShdw blurRad="38100" dist="38100" dir="2700000" algn="tl">
                    <a:srgbClr val="C0C0C0"/>
                  </a:outerShdw>
                </a:effectLst>
                <a:latin typeface="Book Antiqua" pitchFamily="18" charset="0"/>
              </a:rPr>
              <a:t>Sydney Opera House</a:t>
            </a:r>
            <a:r>
              <a:rPr lang="el-GR" sz="1200" b="1" i="1" dirty="0" smtClean="0">
                <a:solidFill>
                  <a:schemeClr val="tx1">
                    <a:lumMod val="85000"/>
                    <a:lumOff val="15000"/>
                  </a:schemeClr>
                </a:solidFill>
                <a:effectLst>
                  <a:outerShdw blurRad="38100" dist="38100" dir="2700000" algn="tl">
                    <a:srgbClr val="C0C0C0"/>
                  </a:outerShdw>
                </a:effectLst>
                <a:latin typeface="Book Antiqua" pitchFamily="18" charset="0"/>
              </a:rPr>
              <a:t>, Αυστραλία</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07504" y="404664"/>
            <a:ext cx="8928992" cy="6264696"/>
            <a:chOff x="107504" y="44624"/>
            <a:chExt cx="8928992" cy="6264696"/>
          </a:xfrm>
        </p:grpSpPr>
        <p:sp>
          <p:nvSpPr>
            <p:cNvPr id="2" name="TextBox 1"/>
            <p:cNvSpPr txBox="1"/>
            <p:nvPr/>
          </p:nvSpPr>
          <p:spPr>
            <a:xfrm>
              <a:off x="107504" y="44624"/>
              <a:ext cx="8928992" cy="3139321"/>
            </a:xfrm>
            <a:prstGeom prst="rect">
              <a:avLst/>
            </a:prstGeom>
            <a:noFill/>
          </p:spPr>
          <p:txBody>
            <a:bodyPr wrap="square" rtlCol="0">
              <a:spAutoFit/>
            </a:bodyPr>
            <a:lstStyle/>
            <a:p>
              <a:pPr algn="just"/>
              <a:r>
                <a:rPr lang="el-GR" sz="2200" b="1" dirty="0">
                  <a:solidFill>
                    <a:srgbClr val="002060"/>
                  </a:solidFill>
                  <a:latin typeface="Book Antiqua" panose="02040602050305030304" pitchFamily="18" charset="0"/>
                </a:rPr>
                <a:t>Μετά από μελέτη σχετικής βιβλιογραφίας, καταλήξαμε να δημιουργήσουμε έναν εννοιολογικό χάρτη με χαρακτηριστικά που αποδίδουν το </a:t>
              </a:r>
              <a:r>
                <a:rPr lang="el-GR" sz="2200" b="1" i="1" dirty="0">
                  <a:solidFill>
                    <a:srgbClr val="C00000"/>
                  </a:solidFill>
                  <a:latin typeface="Book Antiqua" panose="02040602050305030304" pitchFamily="18" charset="0"/>
                </a:rPr>
                <a:t>μοντέρνο</a:t>
              </a:r>
              <a:r>
                <a:rPr lang="el-GR" sz="2200" b="1" dirty="0">
                  <a:solidFill>
                    <a:srgbClr val="002060"/>
                  </a:solidFill>
                  <a:latin typeface="Book Antiqua" panose="02040602050305030304" pitchFamily="18" charset="0"/>
                </a:rPr>
                <a:t> και τη </a:t>
              </a:r>
              <a:r>
                <a:rPr lang="el-GR" sz="2200" b="1" i="1" dirty="0">
                  <a:solidFill>
                    <a:srgbClr val="C00000"/>
                  </a:solidFill>
                  <a:latin typeface="Book Antiqua" panose="02040602050305030304" pitchFamily="18" charset="0"/>
                </a:rPr>
                <a:t>νεωτερικότητα</a:t>
              </a:r>
              <a:r>
                <a:rPr lang="el-GR" sz="2200" b="1" dirty="0" smtClean="0">
                  <a:solidFill>
                    <a:srgbClr val="002060"/>
                  </a:solidFill>
                  <a:latin typeface="Book Antiqua" panose="02040602050305030304" pitchFamily="18" charset="0"/>
                </a:rPr>
                <a:t>.</a:t>
              </a:r>
              <a:endParaRPr lang="en-US" sz="2200" b="1" dirty="0" smtClean="0">
                <a:solidFill>
                  <a:srgbClr val="002060"/>
                </a:solidFill>
                <a:latin typeface="Book Antiqua" panose="02040602050305030304" pitchFamily="18" charset="0"/>
              </a:endParaRPr>
            </a:p>
            <a:p>
              <a:pPr algn="just"/>
              <a:endParaRPr lang="en-US" sz="2200" b="1" dirty="0">
                <a:solidFill>
                  <a:srgbClr val="002060"/>
                </a:solidFill>
                <a:latin typeface="Book Antiqua" panose="02040602050305030304" pitchFamily="18" charset="0"/>
              </a:endParaRPr>
            </a:p>
            <a:p>
              <a:pPr algn="just"/>
              <a:endParaRPr lang="en-US" sz="2200" b="1" dirty="0" smtClean="0">
                <a:solidFill>
                  <a:srgbClr val="002060"/>
                </a:solidFill>
                <a:latin typeface="Book Antiqua" panose="02040602050305030304" pitchFamily="18" charset="0"/>
              </a:endParaRPr>
            </a:p>
            <a:p>
              <a:pPr algn="just"/>
              <a:endParaRPr lang="el-GR" sz="2200" dirty="0">
                <a:solidFill>
                  <a:srgbClr val="002060"/>
                </a:solidFill>
                <a:latin typeface="Book Antiqua" panose="02040602050305030304" pitchFamily="18" charset="0"/>
              </a:endParaRPr>
            </a:p>
            <a:p>
              <a:pPr marL="342900" lvl="0" indent="-342900" algn="just">
                <a:buFont typeface="Arial" panose="020B0604020202020204" pitchFamily="34" charset="0"/>
                <a:buChar char="•"/>
              </a:pPr>
              <a:endParaRPr lang="el-GR" sz="2200" dirty="0">
                <a:solidFill>
                  <a:srgbClr val="002060"/>
                </a:solidFill>
                <a:latin typeface="Book Antiqua" panose="02040602050305030304" pitchFamily="18" charset="0"/>
              </a:endParaRPr>
            </a:p>
            <a:p>
              <a:pPr marL="342900" lvl="0" indent="-342900" algn="just">
                <a:buFont typeface="Arial" panose="020B0604020202020204" pitchFamily="34" charset="0"/>
                <a:buChar char="•"/>
              </a:pPr>
              <a:endParaRPr lang="el-GR" sz="2200" dirty="0">
                <a:solidFill>
                  <a:srgbClr val="002060"/>
                </a:solidFill>
                <a:latin typeface="Book Antiqua" panose="02040602050305030304" pitchFamily="18" charset="0"/>
              </a:endParaRPr>
            </a:p>
            <a:p>
              <a:pPr marL="342900" lvl="0" indent="-342900" algn="just">
                <a:buFont typeface="Arial" panose="020B0604020202020204" pitchFamily="34" charset="0"/>
                <a:buChar char="•"/>
              </a:pPr>
              <a:endParaRPr lang="el-GR" sz="2200" dirty="0">
                <a:solidFill>
                  <a:srgbClr val="002060"/>
                </a:solidFill>
                <a:latin typeface="Book Antiqua" panose="02040602050305030304" pitchFamily="18" charset="0"/>
              </a:endParaRPr>
            </a:p>
          </p:txBody>
        </p:sp>
        <p:sp>
          <p:nvSpPr>
            <p:cNvPr id="3" name="TextBox 2"/>
            <p:cNvSpPr txBox="1"/>
            <p:nvPr/>
          </p:nvSpPr>
          <p:spPr>
            <a:xfrm>
              <a:off x="179512" y="1124744"/>
              <a:ext cx="4536504" cy="3647152"/>
            </a:xfrm>
            <a:prstGeom prst="rect">
              <a:avLst/>
            </a:prstGeom>
            <a:noFill/>
          </p:spPr>
          <p:txBody>
            <a:bodyPr wrap="square" rtlCol="0">
              <a:spAutoFit/>
            </a:bodyPr>
            <a:lstStyle/>
            <a:p>
              <a:pPr marL="342900" lvl="0" indent="-342900">
                <a:lnSpc>
                  <a:spcPct val="150000"/>
                </a:lnSpc>
                <a:buFont typeface="Arial" panose="020B0604020202020204" pitchFamily="34" charset="0"/>
                <a:buChar char="•"/>
              </a:pPr>
              <a:r>
                <a:rPr lang="el-GR" sz="2200" b="1" dirty="0">
                  <a:solidFill>
                    <a:srgbClr val="002060"/>
                  </a:solidFill>
                  <a:latin typeface="Book Antiqua" panose="02040602050305030304" pitchFamily="18" charset="0"/>
                </a:rPr>
                <a:t>Αυτοαναφορικότητα</a:t>
              </a:r>
              <a:endParaRPr lang="el-GR" sz="2200" dirty="0">
                <a:solidFill>
                  <a:srgbClr val="002060"/>
                </a:solidFill>
                <a:latin typeface="Book Antiqua" panose="02040602050305030304" pitchFamily="18" charset="0"/>
              </a:endParaRPr>
            </a:p>
            <a:p>
              <a:pPr marL="342900" lvl="0" indent="-342900">
                <a:lnSpc>
                  <a:spcPct val="150000"/>
                </a:lnSpc>
                <a:buFont typeface="Arial" panose="020B0604020202020204" pitchFamily="34" charset="0"/>
                <a:buChar char="•"/>
              </a:pPr>
              <a:r>
                <a:rPr lang="el-GR" sz="2200" b="1" dirty="0">
                  <a:solidFill>
                    <a:srgbClr val="002060"/>
                  </a:solidFill>
                  <a:latin typeface="Book Antiqua" panose="02040602050305030304" pitchFamily="18" charset="0"/>
                </a:rPr>
                <a:t>Φορμαλισμός</a:t>
              </a:r>
              <a:endParaRPr lang="el-GR" sz="2200" dirty="0">
                <a:solidFill>
                  <a:srgbClr val="002060"/>
                </a:solidFill>
                <a:latin typeface="Book Antiqua" panose="02040602050305030304" pitchFamily="18" charset="0"/>
              </a:endParaRPr>
            </a:p>
            <a:p>
              <a:pPr marL="342900" lvl="0" indent="-342900">
                <a:lnSpc>
                  <a:spcPct val="150000"/>
                </a:lnSpc>
                <a:buFont typeface="Arial" panose="020B0604020202020204" pitchFamily="34" charset="0"/>
                <a:buChar char="•"/>
              </a:pPr>
              <a:r>
                <a:rPr lang="el-GR" sz="2200" b="1" dirty="0">
                  <a:solidFill>
                    <a:srgbClr val="002060"/>
                  </a:solidFill>
                  <a:latin typeface="Book Antiqua" panose="02040602050305030304" pitchFamily="18" charset="0"/>
                </a:rPr>
                <a:t>Αφαίρεση</a:t>
              </a:r>
              <a:endParaRPr lang="el-GR" sz="2200" dirty="0">
                <a:solidFill>
                  <a:srgbClr val="002060"/>
                </a:solidFill>
                <a:latin typeface="Book Antiqua" panose="02040602050305030304" pitchFamily="18" charset="0"/>
              </a:endParaRPr>
            </a:p>
            <a:p>
              <a:pPr marL="342900" lvl="0" indent="-342900">
                <a:lnSpc>
                  <a:spcPct val="150000"/>
                </a:lnSpc>
                <a:buFont typeface="Arial" panose="020B0604020202020204" pitchFamily="34" charset="0"/>
                <a:buChar char="•"/>
              </a:pPr>
              <a:r>
                <a:rPr lang="el-GR" sz="2200" b="1" dirty="0">
                  <a:solidFill>
                    <a:srgbClr val="002060"/>
                  </a:solidFill>
                  <a:latin typeface="Book Antiqua" panose="02040602050305030304" pitchFamily="18" charset="0"/>
                </a:rPr>
                <a:t>Οικουμενικότητα</a:t>
              </a:r>
              <a:endParaRPr lang="el-GR" sz="2200" dirty="0">
                <a:solidFill>
                  <a:srgbClr val="002060"/>
                </a:solidFill>
                <a:latin typeface="Book Antiqua" panose="02040602050305030304" pitchFamily="18" charset="0"/>
              </a:endParaRPr>
            </a:p>
            <a:p>
              <a:pPr marL="342900" lvl="0" indent="-342900">
                <a:lnSpc>
                  <a:spcPct val="150000"/>
                </a:lnSpc>
                <a:buFont typeface="Arial" panose="020B0604020202020204" pitchFamily="34" charset="0"/>
                <a:buChar char="•"/>
              </a:pPr>
              <a:r>
                <a:rPr lang="el-GR" sz="2200" b="1" dirty="0">
                  <a:solidFill>
                    <a:srgbClr val="002060"/>
                  </a:solidFill>
                  <a:latin typeface="Book Antiqua" panose="02040602050305030304" pitchFamily="18" charset="0"/>
                </a:rPr>
                <a:t>Κοσμοπολιτισμός</a:t>
              </a:r>
              <a:endParaRPr lang="el-GR" sz="2200" dirty="0">
                <a:solidFill>
                  <a:srgbClr val="002060"/>
                </a:solidFill>
                <a:latin typeface="Book Antiqua" panose="02040602050305030304" pitchFamily="18" charset="0"/>
              </a:endParaRPr>
            </a:p>
            <a:p>
              <a:pPr marL="342900" lvl="0" indent="-342900">
                <a:lnSpc>
                  <a:spcPct val="150000"/>
                </a:lnSpc>
                <a:buFont typeface="Arial" panose="020B0604020202020204" pitchFamily="34" charset="0"/>
                <a:buChar char="•"/>
              </a:pPr>
              <a:r>
                <a:rPr lang="el-GR" sz="2200" b="1" dirty="0">
                  <a:solidFill>
                    <a:srgbClr val="002060"/>
                  </a:solidFill>
                  <a:latin typeface="Book Antiqua" panose="02040602050305030304" pitchFamily="18" charset="0"/>
                </a:rPr>
                <a:t>Ουτοπία</a:t>
              </a:r>
              <a:endParaRPr lang="el-GR" sz="2200" dirty="0">
                <a:solidFill>
                  <a:srgbClr val="002060"/>
                </a:solidFill>
                <a:latin typeface="Book Antiqua" panose="02040602050305030304" pitchFamily="18" charset="0"/>
              </a:endParaRPr>
            </a:p>
            <a:p>
              <a:pPr marL="342900" lvl="0" indent="-342900">
                <a:lnSpc>
                  <a:spcPct val="150000"/>
                </a:lnSpc>
                <a:buFont typeface="Arial" panose="020B0604020202020204" pitchFamily="34" charset="0"/>
                <a:buChar char="•"/>
              </a:pPr>
              <a:r>
                <a:rPr lang="el-GR" sz="2200" b="1" dirty="0" smtClean="0">
                  <a:solidFill>
                    <a:srgbClr val="002060"/>
                  </a:solidFill>
                  <a:latin typeface="Book Antiqua" panose="02040602050305030304" pitchFamily="18" charset="0"/>
                </a:rPr>
                <a:t>Πρόοδος</a:t>
              </a:r>
              <a:endParaRPr lang="el-GR" sz="2200" dirty="0">
                <a:solidFill>
                  <a:srgbClr val="002060"/>
                </a:solidFill>
                <a:latin typeface="Book Antiqua" panose="02040602050305030304" pitchFamily="18" charset="0"/>
              </a:endParaRPr>
            </a:p>
          </p:txBody>
        </p:sp>
        <p:sp>
          <p:nvSpPr>
            <p:cNvPr id="5" name="TextBox 4"/>
            <p:cNvSpPr txBox="1"/>
            <p:nvPr/>
          </p:nvSpPr>
          <p:spPr>
            <a:xfrm>
              <a:off x="3779912" y="1138674"/>
              <a:ext cx="5256584" cy="5170646"/>
            </a:xfrm>
            <a:prstGeom prst="rect">
              <a:avLst/>
            </a:prstGeom>
            <a:noFill/>
          </p:spPr>
          <p:txBody>
            <a:bodyPr wrap="square" rtlCol="0">
              <a:spAutoFit/>
            </a:bodyPr>
            <a:lstStyle/>
            <a:p>
              <a:pPr marL="342900" lvl="0" indent="-342900">
                <a:lnSpc>
                  <a:spcPct val="150000"/>
                </a:lnSpc>
                <a:buFont typeface="Arial" panose="020B0604020202020204" pitchFamily="34" charset="0"/>
                <a:buChar char="•"/>
              </a:pPr>
              <a:r>
                <a:rPr lang="el-GR" sz="2200" b="1" dirty="0" smtClean="0">
                  <a:solidFill>
                    <a:srgbClr val="002060"/>
                  </a:solidFill>
                  <a:latin typeface="Book Antiqua" panose="02040602050305030304" pitchFamily="18" charset="0"/>
                </a:rPr>
                <a:t>Ποσοτικοποίηση </a:t>
              </a:r>
              <a:r>
                <a:rPr lang="el-GR" sz="2200" b="1" dirty="0">
                  <a:solidFill>
                    <a:srgbClr val="002060"/>
                  </a:solidFill>
                  <a:latin typeface="Book Antiqua" panose="02040602050305030304" pitchFamily="18" charset="0"/>
                </a:rPr>
                <a:t>– μαθηματικοποίηση</a:t>
              </a:r>
              <a:endParaRPr lang="el-GR" sz="2200" dirty="0">
                <a:solidFill>
                  <a:srgbClr val="002060"/>
                </a:solidFill>
                <a:latin typeface="Book Antiqua" panose="02040602050305030304" pitchFamily="18" charset="0"/>
              </a:endParaRPr>
            </a:p>
            <a:p>
              <a:pPr marL="342900" lvl="0" indent="-342900">
                <a:lnSpc>
                  <a:spcPct val="150000"/>
                </a:lnSpc>
                <a:buFont typeface="Arial" panose="020B0604020202020204" pitchFamily="34" charset="0"/>
                <a:buChar char="•"/>
              </a:pPr>
              <a:r>
                <a:rPr lang="el-GR" sz="2200" b="1" dirty="0">
                  <a:solidFill>
                    <a:srgbClr val="002060"/>
                  </a:solidFill>
                  <a:latin typeface="Book Antiqua" panose="02040602050305030304" pitchFamily="18" charset="0"/>
                </a:rPr>
                <a:t>Γεωμετρική – λειτουργική καθαρότητα</a:t>
              </a:r>
              <a:endParaRPr lang="el-GR" sz="2200" dirty="0">
                <a:solidFill>
                  <a:srgbClr val="002060"/>
                </a:solidFill>
                <a:latin typeface="Book Antiqua" panose="02040602050305030304" pitchFamily="18" charset="0"/>
              </a:endParaRPr>
            </a:p>
            <a:p>
              <a:pPr marL="342900" lvl="0" indent="-342900">
                <a:lnSpc>
                  <a:spcPct val="150000"/>
                </a:lnSpc>
                <a:buFont typeface="Arial" panose="020B0604020202020204" pitchFamily="34" charset="0"/>
                <a:buChar char="•"/>
              </a:pPr>
              <a:r>
                <a:rPr lang="el-GR" sz="2200" b="1" dirty="0">
                  <a:solidFill>
                    <a:srgbClr val="002060"/>
                  </a:solidFill>
                  <a:latin typeface="Book Antiqua" panose="02040602050305030304" pitchFamily="18" charset="0"/>
                </a:rPr>
                <a:t>Κατασκευή</a:t>
              </a:r>
              <a:endParaRPr lang="el-GR" sz="2200" dirty="0">
                <a:solidFill>
                  <a:srgbClr val="002060"/>
                </a:solidFill>
                <a:latin typeface="Book Antiqua" panose="02040602050305030304" pitchFamily="18" charset="0"/>
              </a:endParaRPr>
            </a:p>
            <a:p>
              <a:pPr marL="342900" lvl="0" indent="-342900">
                <a:lnSpc>
                  <a:spcPct val="150000"/>
                </a:lnSpc>
                <a:buFont typeface="Arial" panose="020B0604020202020204" pitchFamily="34" charset="0"/>
                <a:buChar char="•"/>
              </a:pPr>
              <a:r>
                <a:rPr lang="el-GR" sz="2200" b="1" dirty="0">
                  <a:solidFill>
                    <a:srgbClr val="002060"/>
                  </a:solidFill>
                  <a:latin typeface="Book Antiqua" panose="02040602050305030304" pitchFamily="18" charset="0"/>
                </a:rPr>
                <a:t>Διαφάνεια</a:t>
              </a:r>
              <a:endParaRPr lang="el-GR" sz="2200" dirty="0">
                <a:solidFill>
                  <a:srgbClr val="002060"/>
                </a:solidFill>
                <a:latin typeface="Book Antiqua" panose="02040602050305030304" pitchFamily="18" charset="0"/>
              </a:endParaRPr>
            </a:p>
            <a:p>
              <a:pPr marL="342900" lvl="0" indent="-342900">
                <a:lnSpc>
                  <a:spcPct val="150000"/>
                </a:lnSpc>
                <a:buFont typeface="Arial" panose="020B0604020202020204" pitchFamily="34" charset="0"/>
                <a:buChar char="•"/>
              </a:pPr>
              <a:r>
                <a:rPr lang="el-GR" sz="2200" b="1" dirty="0">
                  <a:solidFill>
                    <a:srgbClr val="002060"/>
                  </a:solidFill>
                  <a:latin typeface="Book Antiqua" panose="02040602050305030304" pitchFamily="18" charset="0"/>
                </a:rPr>
                <a:t>Μηχανή – τεχνολογία</a:t>
              </a:r>
              <a:endParaRPr lang="el-GR" sz="2200" dirty="0">
                <a:solidFill>
                  <a:srgbClr val="002060"/>
                </a:solidFill>
                <a:latin typeface="Book Antiqua" panose="02040602050305030304" pitchFamily="18" charset="0"/>
              </a:endParaRPr>
            </a:p>
            <a:p>
              <a:pPr marL="342900" lvl="0" indent="-342900">
                <a:lnSpc>
                  <a:spcPct val="150000"/>
                </a:lnSpc>
                <a:buFont typeface="Arial" panose="020B0604020202020204" pitchFamily="34" charset="0"/>
                <a:buChar char="•"/>
              </a:pPr>
              <a:r>
                <a:rPr lang="el-GR" sz="2200" b="1" dirty="0">
                  <a:solidFill>
                    <a:srgbClr val="002060"/>
                  </a:solidFill>
                  <a:latin typeface="Book Antiqua" panose="02040602050305030304" pitchFamily="18" charset="0"/>
                </a:rPr>
                <a:t>Έκπληξη, έξαψη, σοκ, </a:t>
              </a:r>
              <a:r>
                <a:rPr lang="el-GR" sz="2200" b="1" dirty="0" smtClean="0">
                  <a:solidFill>
                    <a:srgbClr val="002060"/>
                  </a:solidFill>
                  <a:latin typeface="Book Antiqua" panose="02040602050305030304" pitchFamily="18" charset="0"/>
                </a:rPr>
                <a:t>τρόμος, προσβολή</a:t>
              </a:r>
              <a:endParaRPr lang="el-GR" sz="2200" dirty="0">
                <a:solidFill>
                  <a:srgbClr val="002060"/>
                </a:solidFill>
                <a:latin typeface="Book Antiqua" panose="02040602050305030304" pitchFamily="18" charset="0"/>
              </a:endParaRPr>
            </a:p>
            <a:p>
              <a:pPr marL="342900" indent="-342900">
                <a:lnSpc>
                  <a:spcPct val="150000"/>
                </a:lnSpc>
                <a:buFont typeface="Arial" panose="020B0604020202020204" pitchFamily="34" charset="0"/>
                <a:buChar char="•"/>
              </a:pPr>
              <a:endParaRPr lang="el-GR" sz="2200" dirty="0">
                <a:solidFill>
                  <a:srgbClr val="002060"/>
                </a:solidFill>
                <a:latin typeface="Book Antiqua" panose="02040602050305030304" pitchFamily="18" charset="0"/>
              </a:endParaRPr>
            </a:p>
          </p:txBody>
        </p:sp>
      </p:grpSp>
    </p:spTree>
    <p:extLst>
      <p:ext uri="{BB962C8B-B14F-4D97-AF65-F5344CB8AC3E}">
        <p14:creationId xmlns:p14="http://schemas.microsoft.com/office/powerpoint/2010/main" val="19891775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8352928" cy="2523768"/>
          </a:xfrm>
          <a:prstGeom prst="rect">
            <a:avLst/>
          </a:prstGeom>
          <a:noFill/>
        </p:spPr>
        <p:txBody>
          <a:bodyPr wrap="square" rtlCol="0">
            <a:spAutoFit/>
          </a:bodyPr>
          <a:lstStyle/>
          <a:p>
            <a:pPr algn="just"/>
            <a:r>
              <a:rPr lang="el-GR" sz="2200" b="1" dirty="0">
                <a:solidFill>
                  <a:srgbClr val="002060"/>
                </a:solidFill>
                <a:latin typeface="Book Antiqua" panose="02040602050305030304" pitchFamily="18" charset="0"/>
              </a:rPr>
              <a:t>Κατόπιν προχωρήσαμε σε έναν ιστορικό προσδιορισμό της νεωτερικότητας</a:t>
            </a:r>
            <a:r>
              <a:rPr lang="el-GR" sz="2200" b="1" dirty="0" smtClean="0">
                <a:solidFill>
                  <a:srgbClr val="002060"/>
                </a:solidFill>
                <a:latin typeface="Book Antiqua" panose="02040602050305030304" pitchFamily="18" charset="0"/>
              </a:rPr>
              <a:t>.</a:t>
            </a:r>
            <a:endParaRPr lang="en-US" sz="2200" b="1" dirty="0" smtClean="0">
              <a:solidFill>
                <a:srgbClr val="002060"/>
              </a:solidFill>
              <a:latin typeface="Book Antiqua" panose="02040602050305030304" pitchFamily="18" charset="0"/>
            </a:endParaRPr>
          </a:p>
          <a:p>
            <a:pPr algn="just"/>
            <a:endParaRPr lang="el-GR" sz="800" dirty="0">
              <a:solidFill>
                <a:srgbClr val="002060"/>
              </a:solidFill>
              <a:latin typeface="Book Antiqua" panose="02040602050305030304" pitchFamily="18" charset="0"/>
            </a:endParaRPr>
          </a:p>
          <a:p>
            <a:pPr algn="just"/>
            <a:r>
              <a:rPr lang="el-GR" sz="2200" b="1" dirty="0">
                <a:solidFill>
                  <a:srgbClr val="002060"/>
                </a:solidFill>
                <a:latin typeface="Book Antiqua" panose="02040602050305030304" pitchFamily="18" charset="0"/>
              </a:rPr>
              <a:t>Η νεωτερικότητα ως καλλιτεχνικό ή αισθητικό ρεύμα τοποθετείται συνήθως στο </a:t>
            </a:r>
            <a:r>
              <a:rPr lang="el-GR" sz="2200" b="1" dirty="0" smtClean="0">
                <a:solidFill>
                  <a:srgbClr val="002060"/>
                </a:solidFill>
                <a:latin typeface="Book Antiqua" panose="02040602050305030304" pitchFamily="18" charset="0"/>
              </a:rPr>
              <a:t>τέλ</a:t>
            </a:r>
            <a:r>
              <a:rPr lang="en-US" sz="2200" b="1" dirty="0" smtClean="0">
                <a:solidFill>
                  <a:srgbClr val="002060"/>
                </a:solidFill>
                <a:latin typeface="Book Antiqua" panose="02040602050305030304" pitchFamily="18" charset="0"/>
              </a:rPr>
              <a:t>o</a:t>
            </a:r>
            <a:r>
              <a:rPr lang="el-GR" sz="2200" b="1" dirty="0" smtClean="0">
                <a:solidFill>
                  <a:srgbClr val="002060"/>
                </a:solidFill>
                <a:latin typeface="Book Antiqua" panose="02040602050305030304" pitchFamily="18" charset="0"/>
              </a:rPr>
              <a:t>ς </a:t>
            </a:r>
            <a:r>
              <a:rPr lang="el-GR" sz="2200" b="1" dirty="0">
                <a:solidFill>
                  <a:srgbClr val="002060"/>
                </a:solidFill>
                <a:latin typeface="Book Antiqua" panose="02040602050305030304" pitchFamily="18" charset="0"/>
              </a:rPr>
              <a:t>του 19</a:t>
            </a:r>
            <a:r>
              <a:rPr lang="el-GR" sz="2200" b="1" baseline="30000" dirty="0">
                <a:solidFill>
                  <a:srgbClr val="002060"/>
                </a:solidFill>
                <a:latin typeface="Book Antiqua" panose="02040602050305030304" pitchFamily="18" charset="0"/>
              </a:rPr>
              <a:t>ου</a:t>
            </a:r>
            <a:r>
              <a:rPr lang="el-GR" sz="2200" b="1" dirty="0">
                <a:solidFill>
                  <a:srgbClr val="002060"/>
                </a:solidFill>
                <a:latin typeface="Book Antiqua" panose="02040602050305030304" pitchFamily="18" charset="0"/>
              </a:rPr>
              <a:t> αιώνα και στο πρώτο μισό του 20</a:t>
            </a:r>
            <a:r>
              <a:rPr lang="el-GR" sz="2200" b="1" baseline="30000" dirty="0">
                <a:solidFill>
                  <a:srgbClr val="002060"/>
                </a:solidFill>
                <a:latin typeface="Book Antiqua" panose="02040602050305030304" pitchFamily="18" charset="0"/>
              </a:rPr>
              <a:t>ου</a:t>
            </a:r>
            <a:r>
              <a:rPr lang="el-GR" sz="2200" b="1" dirty="0">
                <a:solidFill>
                  <a:srgbClr val="002060"/>
                </a:solidFill>
                <a:latin typeface="Book Antiqua" panose="02040602050305030304" pitchFamily="18" charset="0"/>
              </a:rPr>
              <a:t> αιώνα, ενώ διάφοροι μελετητές εκτείνουν τη διάρκειά του έως τη δεκαετία του 1960 -70.</a:t>
            </a:r>
            <a:endParaRPr lang="el-GR" sz="2200" dirty="0">
              <a:solidFill>
                <a:srgbClr val="002060"/>
              </a:solidFill>
              <a:latin typeface="Book Antiqua" panose="02040602050305030304" pitchFamily="18" charset="0"/>
            </a:endParaRPr>
          </a:p>
          <a:p>
            <a:endParaRPr lang="el-GR" dirty="0">
              <a:solidFill>
                <a:srgbClr val="00206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2636912"/>
            <a:ext cx="2888204" cy="3675896"/>
          </a:xfrm>
          <a:prstGeom prst="rect">
            <a:avLst/>
          </a:prstGeom>
        </p:spPr>
      </p:pic>
      <p:sp>
        <p:nvSpPr>
          <p:cNvPr id="4" name="Text Box 10"/>
          <p:cNvSpPr txBox="1">
            <a:spLocks noChangeArrowheads="1"/>
          </p:cNvSpPr>
          <p:nvPr/>
        </p:nvSpPr>
        <p:spPr bwMode="auto">
          <a:xfrm>
            <a:off x="0" y="6525344"/>
            <a:ext cx="918051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sz="1200" b="1" i="1" dirty="0" smtClean="0">
                <a:solidFill>
                  <a:schemeClr val="tx1">
                    <a:lumMod val="85000"/>
                    <a:lumOff val="15000"/>
                  </a:schemeClr>
                </a:solidFill>
                <a:effectLst>
                  <a:outerShdw blurRad="38100" dist="38100" dir="2700000" algn="tl">
                    <a:srgbClr val="C0C0C0"/>
                  </a:outerShdw>
                </a:effectLst>
                <a:latin typeface="Book Antiqua" pitchFamily="18" charset="0"/>
              </a:rPr>
              <a:t>Marc Chagall, I and the village, 1911</a:t>
            </a:r>
            <a:endParaRPr lang="el-GR" sz="1200" b="1" i="1" dirty="0" smtClean="0">
              <a:solidFill>
                <a:schemeClr val="tx1">
                  <a:lumMod val="85000"/>
                  <a:lumOff val="15000"/>
                </a:schemeClr>
              </a:solidFill>
              <a:effectLst>
                <a:outerShdw blurRad="38100" dist="38100" dir="2700000" algn="tl">
                  <a:srgbClr val="C0C0C0"/>
                </a:outerShdw>
              </a:effectLst>
              <a:latin typeface="Book Antiqua" pitchFamily="18" charset="0"/>
            </a:endParaRPr>
          </a:p>
        </p:txBody>
      </p:sp>
    </p:spTree>
    <p:extLst>
      <p:ext uri="{BB962C8B-B14F-4D97-AF65-F5344CB8AC3E}">
        <p14:creationId xmlns:p14="http://schemas.microsoft.com/office/powerpoint/2010/main" val="28562356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73069"/>
            <a:ext cx="5832648" cy="6740307"/>
          </a:xfrm>
          <a:prstGeom prst="rect">
            <a:avLst/>
          </a:prstGeom>
          <a:noFill/>
        </p:spPr>
        <p:txBody>
          <a:bodyPr wrap="square" rtlCol="0">
            <a:spAutoFit/>
          </a:bodyPr>
          <a:lstStyle/>
          <a:p>
            <a:pPr algn="just">
              <a:lnSpc>
                <a:spcPct val="150000"/>
              </a:lnSpc>
            </a:pPr>
            <a:r>
              <a:rPr lang="el-GR" b="1" dirty="0">
                <a:solidFill>
                  <a:srgbClr val="FF5050"/>
                </a:solidFill>
                <a:latin typeface="Book Antiqua" panose="02040602050305030304" pitchFamily="18" charset="0"/>
              </a:rPr>
              <a:t>Η </a:t>
            </a:r>
            <a:r>
              <a:rPr lang="en-US" b="1" dirty="0">
                <a:solidFill>
                  <a:srgbClr val="FF5050"/>
                </a:solidFill>
                <a:latin typeface="Book Antiqua" panose="02040602050305030304" pitchFamily="18" charset="0"/>
              </a:rPr>
              <a:t>Virginia Wolf</a:t>
            </a:r>
            <a:r>
              <a:rPr lang="el-GR" b="1" dirty="0">
                <a:solidFill>
                  <a:srgbClr val="FF5050"/>
                </a:solidFill>
                <a:latin typeface="Book Antiqua" panose="02040602050305030304" pitchFamily="18" charset="0"/>
              </a:rPr>
              <a:t> (1882-1941), σπουδαία Αγγλίδα μυθιστοριογράφος και δοκιμιογράφος, τοποθετεί την έναρξη της νεωτερικότητας με ακρίβεια </a:t>
            </a:r>
            <a:r>
              <a:rPr lang="el-GR" b="1" dirty="0" smtClean="0">
                <a:solidFill>
                  <a:srgbClr val="FF5050"/>
                </a:solidFill>
                <a:latin typeface="Book Antiqua" panose="02040602050305030304" pitchFamily="18" charset="0"/>
              </a:rPr>
              <a:t>μηνός</a:t>
            </a:r>
            <a:r>
              <a:rPr lang="en-US" b="1" dirty="0" smtClean="0">
                <a:solidFill>
                  <a:srgbClr val="FF5050"/>
                </a:solidFill>
                <a:latin typeface="Book Antiqua" panose="02040602050305030304" pitchFamily="18" charset="0"/>
              </a:rPr>
              <a:t>,</a:t>
            </a:r>
            <a:r>
              <a:rPr lang="el-GR" b="1" dirty="0" smtClean="0">
                <a:solidFill>
                  <a:srgbClr val="FF5050"/>
                </a:solidFill>
                <a:latin typeface="Book Antiqua" panose="02040602050305030304" pitchFamily="18" charset="0"/>
              </a:rPr>
              <a:t> </a:t>
            </a:r>
            <a:r>
              <a:rPr lang="el-GR" b="1" dirty="0">
                <a:solidFill>
                  <a:srgbClr val="FF5050"/>
                </a:solidFill>
                <a:latin typeface="Book Antiqua" panose="02040602050305030304" pitchFamily="18" charset="0"/>
              </a:rPr>
              <a:t>γράφοντας στο κείμενό της «</a:t>
            </a:r>
            <a:r>
              <a:rPr lang="en-US" b="1" dirty="0" err="1">
                <a:solidFill>
                  <a:srgbClr val="FF5050"/>
                </a:solidFill>
                <a:latin typeface="Book Antiqua" panose="02040602050305030304" pitchFamily="18" charset="0"/>
              </a:rPr>
              <a:t>Mr</a:t>
            </a:r>
            <a:r>
              <a:rPr lang="en-US" b="1" dirty="0">
                <a:solidFill>
                  <a:srgbClr val="FF5050"/>
                </a:solidFill>
                <a:latin typeface="Book Antiqua" panose="02040602050305030304" pitchFamily="18" charset="0"/>
              </a:rPr>
              <a:t> </a:t>
            </a:r>
            <a:r>
              <a:rPr lang="en-US" b="1" dirty="0" err="1">
                <a:solidFill>
                  <a:srgbClr val="FF5050"/>
                </a:solidFill>
                <a:latin typeface="Book Antiqua" panose="02040602050305030304" pitchFamily="18" charset="0"/>
              </a:rPr>
              <a:t>Benett</a:t>
            </a:r>
            <a:r>
              <a:rPr lang="en-US" b="1" dirty="0">
                <a:solidFill>
                  <a:srgbClr val="FF5050"/>
                </a:solidFill>
                <a:latin typeface="Book Antiqua" panose="02040602050305030304" pitchFamily="18" charset="0"/>
              </a:rPr>
              <a:t> and </a:t>
            </a:r>
            <a:r>
              <a:rPr lang="en-US" b="1" dirty="0" err="1">
                <a:solidFill>
                  <a:srgbClr val="FF5050"/>
                </a:solidFill>
                <a:latin typeface="Book Antiqua" panose="02040602050305030304" pitchFamily="18" charset="0"/>
              </a:rPr>
              <a:t>Mrs</a:t>
            </a:r>
            <a:r>
              <a:rPr lang="en-US" b="1" dirty="0">
                <a:solidFill>
                  <a:srgbClr val="FF5050"/>
                </a:solidFill>
                <a:latin typeface="Book Antiqua" panose="02040602050305030304" pitchFamily="18" charset="0"/>
              </a:rPr>
              <a:t> Brown</a:t>
            </a:r>
            <a:r>
              <a:rPr lang="el-GR" b="1" dirty="0">
                <a:solidFill>
                  <a:srgbClr val="FF5050"/>
                </a:solidFill>
                <a:latin typeface="Book Antiqua" panose="02040602050305030304" pitchFamily="18" charset="0"/>
              </a:rPr>
              <a:t>» το 1924: </a:t>
            </a:r>
            <a:r>
              <a:rPr lang="el-GR" b="1" dirty="0" smtClean="0">
                <a:solidFill>
                  <a:srgbClr val="FF5050"/>
                </a:solidFill>
                <a:latin typeface="Book Antiqua" panose="02040602050305030304" pitchFamily="18" charset="0"/>
              </a:rPr>
              <a:t>«Τον </a:t>
            </a:r>
            <a:r>
              <a:rPr lang="el-GR" b="1" dirty="0">
                <a:solidFill>
                  <a:srgbClr val="FF5050"/>
                </a:solidFill>
                <a:latin typeface="Book Antiqua" panose="02040602050305030304" pitchFamily="18" charset="0"/>
              </a:rPr>
              <a:t>Δεκέμβριο ή γύρω στον Δεκέμβριο του 1910 ο χαρακτήρας του ανθρώπου άλλαξε. […] Όλες οι ανθρώπινες σχέσεις έχουν μετακινηθεί – αυτές μεταξύ κυρίων και υπηρετών, μεταξύ συζύγων, μεταξύ γονέων και παιδιών άλλαξαν. Και όταν αλλάζουν οι ανθρώπινες σχέσεις, υπάρχει συγχρόνως αλλαγή στη θρησκεία, στη συμπεριφορά, στην πολιτική, στη λογοτεχνία». Έτσι οι αστικές βεβαιότητες του 19</a:t>
            </a:r>
            <a:r>
              <a:rPr lang="el-GR" b="1" baseline="30000" dirty="0">
                <a:solidFill>
                  <a:srgbClr val="FF5050"/>
                </a:solidFill>
                <a:latin typeface="Book Antiqua" panose="02040602050305030304" pitchFamily="18" charset="0"/>
              </a:rPr>
              <a:t>ου</a:t>
            </a:r>
            <a:r>
              <a:rPr lang="el-GR" b="1" dirty="0">
                <a:solidFill>
                  <a:srgbClr val="FF5050"/>
                </a:solidFill>
                <a:latin typeface="Book Antiqua" panose="02040602050305030304" pitchFamily="18" charset="0"/>
              </a:rPr>
              <a:t> αιώνα, που επέβαλαν μία πνιγηρή τάξη, θρυμματίστηκαν δίνοντας τη θέση τους σε έναν άτακτο κόσμο με κατακερματισμένο νόημα.</a:t>
            </a:r>
            <a:endParaRPr lang="el-GR" dirty="0">
              <a:solidFill>
                <a:srgbClr val="FF5050"/>
              </a:solidFill>
              <a:latin typeface="Book Antiqua" panose="0204060205030503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2095" y="1196752"/>
            <a:ext cx="2996409" cy="4104456"/>
          </a:xfrm>
          <a:prstGeom prst="rect">
            <a:avLst/>
          </a:prstGeom>
        </p:spPr>
      </p:pic>
    </p:spTree>
    <p:extLst>
      <p:ext uri="{BB962C8B-B14F-4D97-AF65-F5344CB8AC3E}">
        <p14:creationId xmlns:p14="http://schemas.microsoft.com/office/powerpoint/2010/main" val="6785244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71400"/>
            <a:ext cx="8856984" cy="4154984"/>
          </a:xfrm>
          <a:prstGeom prst="rect">
            <a:avLst/>
          </a:prstGeom>
        </p:spPr>
        <p:txBody>
          <a:bodyPr wrap="square">
            <a:spAutoFit/>
          </a:bodyPr>
          <a:lstStyle/>
          <a:p>
            <a:pPr algn="just">
              <a:lnSpc>
                <a:spcPct val="150000"/>
              </a:lnSpc>
              <a:spcAft>
                <a:spcPts val="0"/>
              </a:spcAft>
            </a:pPr>
            <a:r>
              <a:rPr lang="el-GR" sz="22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Πράγματι η νεωτερικότητα (</a:t>
            </a:r>
            <a:r>
              <a:rPr lang="en-US" sz="22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modern era </a:t>
            </a:r>
            <a:r>
              <a:rPr lang="el-GR" sz="22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 </a:t>
            </a:r>
            <a:r>
              <a:rPr lang="en-US" sz="22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modernity</a:t>
            </a:r>
            <a:r>
              <a:rPr lang="el-GR" sz="22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 αποτελεί μία φάση, μία ιστορική </a:t>
            </a:r>
            <a:r>
              <a:rPr lang="el-GR" sz="2200" b="1" dirty="0" smtClean="0">
                <a:solidFill>
                  <a:srgbClr val="002060"/>
                </a:solidFill>
                <a:latin typeface="Book Antiqua" panose="02040602050305030304" pitchFamily="18" charset="0"/>
                <a:ea typeface="Calibri" panose="020F0502020204030204" pitchFamily="34" charset="0"/>
                <a:cs typeface="Times New Roman" panose="02020603050405020304" pitchFamily="18" charset="0"/>
              </a:rPr>
              <a:t>περίοδο </a:t>
            </a:r>
            <a:r>
              <a:rPr lang="el-GR" sz="22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του δυτικού </a:t>
            </a:r>
            <a:r>
              <a:rPr lang="el-GR" sz="2200" b="1" dirty="0" smtClean="0">
                <a:solidFill>
                  <a:srgbClr val="002060"/>
                </a:solidFill>
                <a:latin typeface="Book Antiqua" panose="02040602050305030304" pitchFamily="18" charset="0"/>
                <a:ea typeface="Calibri" panose="020F0502020204030204" pitchFamily="34" charset="0"/>
                <a:cs typeface="Times New Roman" panose="02020603050405020304" pitchFamily="18" charset="0"/>
              </a:rPr>
              <a:t>πολιτισμού</a:t>
            </a:r>
            <a:r>
              <a:rPr lang="el-GR" sz="2200" b="1"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 η οποία συνδέεται με την ανάπτυξη της επιστήμης και της τεχνολογίας, τη βιομηχανική και μορφωτική επανάσταση, τις οικονομικές και κοινωνικές αλλαγές του καπιταλισμού, την ανάπτυξη των πόλεων και των μητροπόλεων και της αστικής τάξης, τη λατρεία του λόγου, το ιδεώδες της ελευθερίας, την πρόοδο, την πίστη στις ευεργετικές δυνατότητες της επιστήμης, τη δημιουργία του ελεύθερου χρόνου.  </a:t>
            </a:r>
            <a:endParaRPr lang="el-GR"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3933056"/>
            <a:ext cx="2568578" cy="2808312"/>
          </a:xfrm>
          <a:prstGeom prst="rect">
            <a:avLst/>
          </a:prstGeom>
        </p:spPr>
      </p:pic>
    </p:spTree>
    <p:extLst>
      <p:ext uri="{BB962C8B-B14F-4D97-AF65-F5344CB8AC3E}">
        <p14:creationId xmlns:p14="http://schemas.microsoft.com/office/powerpoint/2010/main" val="20474972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1699</TotalTime>
  <Words>2102</Words>
  <Application>Microsoft Office PowerPoint</Application>
  <PresentationFormat>On-screen Show (4:3)</PresentationFormat>
  <Paragraphs>92</Paragraphs>
  <Slides>29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Book Antiqua</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GEORGIA MOSCHOU</dc:creator>
  <cp:lastModifiedBy>pc</cp:lastModifiedBy>
  <cp:revision>319</cp:revision>
  <dcterms:created xsi:type="dcterms:W3CDTF">2013-05-10T06:19:43Z</dcterms:created>
  <dcterms:modified xsi:type="dcterms:W3CDTF">2016-04-24T08:25:53Z</dcterms:modified>
</cp:coreProperties>
</file>